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5"/>
  </p:notesMasterIdLst>
  <p:sldIdLst>
    <p:sldId id="256" r:id="rId2"/>
    <p:sldId id="339" r:id="rId3"/>
    <p:sldId id="300" r:id="rId4"/>
    <p:sldId id="303" r:id="rId5"/>
    <p:sldId id="304" r:id="rId6"/>
    <p:sldId id="340" r:id="rId7"/>
    <p:sldId id="406" r:id="rId8"/>
    <p:sldId id="395" r:id="rId9"/>
    <p:sldId id="407" r:id="rId10"/>
    <p:sldId id="409" r:id="rId11"/>
    <p:sldId id="408" r:id="rId12"/>
    <p:sldId id="405" r:id="rId13"/>
    <p:sldId id="411" r:id="rId14"/>
    <p:sldId id="412" r:id="rId15"/>
    <p:sldId id="413" r:id="rId16"/>
    <p:sldId id="414" r:id="rId17"/>
    <p:sldId id="402" r:id="rId18"/>
    <p:sldId id="396" r:id="rId19"/>
    <p:sldId id="401" r:id="rId20"/>
    <p:sldId id="399" r:id="rId21"/>
    <p:sldId id="400" r:id="rId22"/>
    <p:sldId id="397" r:id="rId23"/>
    <p:sldId id="398" r:id="rId24"/>
    <p:sldId id="309" r:id="rId25"/>
    <p:sldId id="313" r:id="rId26"/>
    <p:sldId id="310" r:id="rId27"/>
    <p:sldId id="314" r:id="rId28"/>
    <p:sldId id="403" r:id="rId29"/>
    <p:sldId id="315" r:id="rId30"/>
    <p:sldId id="342" r:id="rId31"/>
    <p:sldId id="312" r:id="rId32"/>
    <p:sldId id="316" r:id="rId33"/>
    <p:sldId id="317" r:id="rId34"/>
    <p:sldId id="320" r:id="rId35"/>
    <p:sldId id="325" r:id="rId36"/>
    <p:sldId id="404" r:id="rId37"/>
    <p:sldId id="326" r:id="rId38"/>
    <p:sldId id="321" r:id="rId39"/>
    <p:sldId id="322" r:id="rId40"/>
    <p:sldId id="327" r:id="rId41"/>
    <p:sldId id="328" r:id="rId42"/>
    <p:sldId id="330" r:id="rId43"/>
    <p:sldId id="331" r:id="rId44"/>
    <p:sldId id="301" r:id="rId45"/>
    <p:sldId id="415" r:id="rId46"/>
    <p:sldId id="259" r:id="rId47"/>
    <p:sldId id="260" r:id="rId48"/>
    <p:sldId id="305" r:id="rId49"/>
    <p:sldId id="358" r:id="rId50"/>
    <p:sldId id="360" r:id="rId51"/>
    <p:sldId id="371" r:id="rId52"/>
    <p:sldId id="359" r:id="rId53"/>
    <p:sldId id="343" r:id="rId54"/>
    <p:sldId id="344" r:id="rId55"/>
    <p:sldId id="261" r:id="rId56"/>
    <p:sldId id="262" r:id="rId57"/>
    <p:sldId id="372" r:id="rId58"/>
    <p:sldId id="346" r:id="rId59"/>
    <p:sldId id="347" r:id="rId60"/>
    <p:sldId id="348" r:id="rId61"/>
    <p:sldId id="349" r:id="rId62"/>
    <p:sldId id="263" r:id="rId63"/>
    <p:sldId id="375" r:id="rId64"/>
    <p:sldId id="374" r:id="rId65"/>
    <p:sldId id="357" r:id="rId66"/>
    <p:sldId id="356" r:id="rId67"/>
    <p:sldId id="264" r:id="rId68"/>
    <p:sldId id="351" r:id="rId69"/>
    <p:sldId id="353" r:id="rId70"/>
    <p:sldId id="265" r:id="rId71"/>
    <p:sldId id="266" r:id="rId72"/>
    <p:sldId id="297" r:id="rId73"/>
    <p:sldId id="267" r:id="rId74"/>
    <p:sldId id="268" r:id="rId75"/>
    <p:sldId id="269" r:id="rId76"/>
    <p:sldId id="271" r:id="rId77"/>
    <p:sldId id="272" r:id="rId78"/>
    <p:sldId id="298" r:id="rId79"/>
    <p:sldId id="274" r:id="rId80"/>
    <p:sldId id="416" r:id="rId81"/>
    <p:sldId id="273" r:id="rId82"/>
    <p:sldId id="275" r:id="rId83"/>
    <p:sldId id="276" r:id="rId84"/>
    <p:sldId id="361" r:id="rId85"/>
    <p:sldId id="384" r:id="rId86"/>
    <p:sldId id="385" r:id="rId87"/>
    <p:sldId id="281" r:id="rId88"/>
    <p:sldId id="366" r:id="rId89"/>
    <p:sldId id="367" r:id="rId90"/>
    <p:sldId id="365" r:id="rId91"/>
    <p:sldId id="386" r:id="rId92"/>
    <p:sldId id="369" r:id="rId93"/>
    <p:sldId id="370" r:id="rId94"/>
    <p:sldId id="376" r:id="rId95"/>
    <p:sldId id="377" r:id="rId96"/>
    <p:sldId id="378" r:id="rId97"/>
    <p:sldId id="380" r:id="rId98"/>
    <p:sldId id="379" r:id="rId99"/>
    <p:sldId id="381" r:id="rId100"/>
    <p:sldId id="382" r:id="rId101"/>
    <p:sldId id="288" r:id="rId102"/>
    <p:sldId id="383" r:id="rId103"/>
    <p:sldId id="284" r:id="rId104"/>
    <p:sldId id="285" r:id="rId105"/>
    <p:sldId id="394" r:id="rId106"/>
    <p:sldId id="287" r:id="rId107"/>
    <p:sldId id="388" r:id="rId108"/>
    <p:sldId id="387" r:id="rId109"/>
    <p:sldId id="289" r:id="rId110"/>
    <p:sldId id="290" r:id="rId111"/>
    <p:sldId id="389" r:id="rId112"/>
    <p:sldId id="391" r:id="rId113"/>
    <p:sldId id="393" r:id="rId114"/>
    <p:sldId id="390" r:id="rId115"/>
    <p:sldId id="392" r:id="rId116"/>
    <p:sldId id="334" r:id="rId117"/>
    <p:sldId id="338" r:id="rId118"/>
    <p:sldId id="335" r:id="rId119"/>
    <p:sldId id="417" r:id="rId120"/>
    <p:sldId id="336" r:id="rId121"/>
    <p:sldId id="337" r:id="rId122"/>
    <p:sldId id="418" r:id="rId123"/>
    <p:sldId id="419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494" autoAdjust="0"/>
  </p:normalViewPr>
  <p:slideViewPr>
    <p:cSldViewPr>
      <p:cViewPr>
        <p:scale>
          <a:sx n="73" d="100"/>
          <a:sy n="73" d="100"/>
        </p:scale>
        <p:origin x="-121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D93F-986F-403C-BB76-69C32404D3FD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36367-4489-489B-BB9B-BEA16A69C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en-US" dirty="0" smtClean="0"/>
              <a:t>pressures collapsing the small pulmonary vessels and preventing the</a:t>
            </a:r>
          </a:p>
          <a:p>
            <a:pPr lvl="1" algn="just"/>
            <a:r>
              <a:rPr lang="en-US" dirty="0" smtClean="0"/>
              <a:t>formation of a stagnant column of blood between the catheter tip and 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6367-4489-489B-BB9B-BEA16A69CD8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2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6367-4489-489B-BB9B-BEA16A69CD8D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4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8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3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7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2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9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4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E3DB4-F1EE-4EEB-B560-3842158CD479}" type="datetimeFigureOut">
              <a:rPr lang="en-US" smtClean="0"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05BE-2EA4-423B-B4A7-6FF41313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Lucida Sans" pitchFamily="34" charset="0"/>
              </a:rPr>
              <a:t>PRESSURE MEASUREMENT </a:t>
            </a:r>
            <a:br>
              <a:rPr lang="en-US" b="1" i="1" dirty="0" smtClean="0">
                <a:solidFill>
                  <a:srgbClr val="7030A0"/>
                </a:solidFill>
                <a:latin typeface="Lucida Sans" pitchFamily="34" charset="0"/>
              </a:rPr>
            </a:br>
            <a:r>
              <a:rPr lang="en-US" b="1" i="1" dirty="0">
                <a:solidFill>
                  <a:srgbClr val="7030A0"/>
                </a:solidFill>
                <a:latin typeface="Lucida Sans" pitchFamily="34" charset="0"/>
              </a:rPr>
              <a:t>-</a:t>
            </a:r>
            <a:r>
              <a:rPr lang="en-US" b="1" i="1" dirty="0" smtClean="0">
                <a:solidFill>
                  <a:srgbClr val="7030A0"/>
                </a:solidFill>
                <a:latin typeface="Lucida Sans" pitchFamily="34" charset="0"/>
              </a:rPr>
              <a:t>Cardiac </a:t>
            </a:r>
            <a:r>
              <a:rPr lang="en-US" b="1" i="1" dirty="0" err="1" smtClean="0">
                <a:solidFill>
                  <a:srgbClr val="7030A0"/>
                </a:solidFill>
                <a:latin typeface="Lucida Sans" pitchFamily="34" charset="0"/>
              </a:rPr>
              <a:t>catheterisation</a:t>
            </a:r>
            <a:endParaRPr lang="en-US" b="1" i="1" dirty="0">
              <a:solidFill>
                <a:srgbClr val="7030A0"/>
              </a:solidFill>
              <a:latin typeface="Lucida San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7" algn="l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Dr. Amol Patil</a:t>
            </a:r>
          </a:p>
          <a:p>
            <a:pPr lvl="7" algn="l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SR ,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Dept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of cardiology,</a:t>
            </a:r>
          </a:p>
          <a:p>
            <a:pPr lvl="7" algn="l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GMC, Calicut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/>
              <a:t>The Swan–</a:t>
            </a:r>
            <a:r>
              <a:rPr lang="en-US" b="1" dirty="0" err="1"/>
              <a:t>Ganz</a:t>
            </a:r>
            <a:r>
              <a:rPr lang="en-US" b="1" dirty="0"/>
              <a:t> catheter</a:t>
            </a:r>
            <a:r>
              <a:rPr lang="en-US" dirty="0"/>
              <a:t> is the most commonly used catheter for measuring right-heart pressures. In addition to the balloon at the tip for flotation, it consists of an end hole (distal port), a side hole 30 cm from the catheter tip (proximal port), and a thermistor for measurement of </a:t>
            </a:r>
            <a:r>
              <a:rPr lang="en-US" dirty="0" err="1"/>
              <a:t>thermodilution</a:t>
            </a:r>
            <a:r>
              <a:rPr lang="en-US" dirty="0"/>
              <a:t> cardiac output. </a:t>
            </a:r>
          </a:p>
          <a:p>
            <a:pPr algn="just"/>
            <a:r>
              <a:rPr lang="en-US" b="1" dirty="0" smtClean="0"/>
              <a:t>balloon flotation catheters</a:t>
            </a:r>
            <a:r>
              <a:rPr lang="en-US" dirty="0" smtClean="0"/>
              <a:t> </a:t>
            </a:r>
          </a:p>
          <a:p>
            <a:pPr lvl="1" algn="just"/>
            <a:r>
              <a:rPr lang="en-US" b="1" dirty="0" smtClean="0"/>
              <a:t>the </a:t>
            </a:r>
            <a:r>
              <a:rPr lang="en-US" b="1" dirty="0"/>
              <a:t>Berman catheter</a:t>
            </a:r>
            <a:r>
              <a:rPr lang="en-US" dirty="0"/>
              <a:t>, multiple side holes near the tip and no end hole or thermistor and is used principally for performance of angiography, and </a:t>
            </a:r>
            <a:endParaRPr lang="en-US" b="1" dirty="0"/>
          </a:p>
          <a:p>
            <a:pPr lvl="1" algn="just"/>
            <a:r>
              <a:rPr lang="en-US" b="1" dirty="0"/>
              <a:t>the balloon-wedge catheter-</a:t>
            </a:r>
            <a:r>
              <a:rPr lang="en-US" dirty="0"/>
              <a:t> contains an end hole similar to the Swan–</a:t>
            </a:r>
            <a:r>
              <a:rPr lang="en-US" dirty="0" err="1"/>
              <a:t>Ganz</a:t>
            </a:r>
            <a:r>
              <a:rPr lang="en-US" dirty="0"/>
              <a:t> catheter but no thermistor for cardiac output measurement or additional infusion or pressure monitoring ports</a:t>
            </a:r>
          </a:p>
        </p:txBody>
      </p:sp>
    </p:spTree>
    <p:extLst>
      <p:ext uri="{BB962C8B-B14F-4D97-AF65-F5344CB8AC3E}">
        <p14:creationId xmlns:p14="http://schemas.microsoft.com/office/powerpoint/2010/main" val="34623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Dynamic LVOT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LVOT obstruction:</a:t>
            </a:r>
          </a:p>
          <a:p>
            <a:r>
              <a:rPr lang="en-US" dirty="0" smtClean="0"/>
              <a:t>Spike and dome pattern with an initial rapid upstroke</a:t>
            </a:r>
          </a:p>
          <a:p>
            <a:r>
              <a:rPr lang="en-US" dirty="0" smtClean="0"/>
              <a:t>Late peaking left ventricular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5564" y="990600"/>
            <a:ext cx="8318998" cy="530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5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81837"/>
            <a:ext cx="8229600" cy="416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9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9856" y="1066800"/>
            <a:ext cx="8024287" cy="515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2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4704" y="1219200"/>
            <a:ext cx="8394591" cy="482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5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If there is a gradient 50mm Hg at rest, provocative maneuvers such as the </a:t>
            </a:r>
            <a:r>
              <a:rPr lang="en-US" dirty="0" err="1" smtClean="0"/>
              <a:t>valsalva</a:t>
            </a:r>
            <a:r>
              <a:rPr lang="en-US" dirty="0" smtClean="0"/>
              <a:t> maneuver or induction of a premature ventricular contraction should be performed</a:t>
            </a:r>
          </a:p>
          <a:p>
            <a:pPr algn="just"/>
            <a:r>
              <a:rPr lang="en-US" dirty="0" smtClean="0"/>
              <a:t>However, if a gradient is not provoked with these maneuvers, infusion of isoproterenol is helpful because direct stimulation of beta1 and beta2 receptors simulates exercise and may uncover labile outflow tract gradient.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9160" y="914400"/>
            <a:ext cx="8465681" cy="554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3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770" y="457200"/>
            <a:ext cx="8342461" cy="58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1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49612" y="1298422"/>
            <a:ext cx="7644776" cy="494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28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28675"/>
            <a:ext cx="37814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47725"/>
            <a:ext cx="37623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4" y="3962102"/>
            <a:ext cx="8425772" cy="160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7369" y="457200"/>
            <a:ext cx="2314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Swan-</a:t>
            </a:r>
            <a:r>
              <a:rPr lang="en-US" sz="2000" b="1" dirty="0" err="1" smtClean="0"/>
              <a:t>Ganz</a:t>
            </a:r>
            <a:r>
              <a:rPr lang="en-US" sz="2000" b="1" dirty="0" smtClean="0"/>
              <a:t> catheter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96291" y="438090"/>
            <a:ext cx="1971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Berman catheter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803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3197" y="685800"/>
            <a:ext cx="7705003" cy="58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7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Constrictive pericarditis </a:t>
            </a:r>
            <a:r>
              <a:rPr lang="en-US" dirty="0" err="1" smtClean="0"/>
              <a:t>vs</a:t>
            </a:r>
            <a:r>
              <a:rPr lang="en-US" dirty="0" smtClean="0"/>
              <a:t> Restrictive cardiomyopathy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/>
              <a:t>Features shared by constrictive pericarditis, </a:t>
            </a:r>
            <a:r>
              <a:rPr lang="en-US" sz="2800" dirty="0" smtClean="0"/>
              <a:t>restrictive </a:t>
            </a:r>
            <a:r>
              <a:rPr lang="en-US" sz="2800" dirty="0"/>
              <a:t>cardiomyopathy, </a:t>
            </a:r>
            <a:r>
              <a:rPr lang="en-US" sz="2800" dirty="0" smtClean="0"/>
              <a:t>and decompensated ventricular </a:t>
            </a:r>
            <a:r>
              <a:rPr lang="en-US" sz="2800" dirty="0"/>
              <a:t>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Elevated </a:t>
            </a:r>
            <a:r>
              <a:rPr lang="en-US" sz="2800" dirty="0"/>
              <a:t>right- and left-sided filling pressures (elevated RA pressure and PCWP)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Ventricular </a:t>
            </a:r>
            <a:r>
              <a:rPr lang="en-US" sz="2800" dirty="0"/>
              <a:t>dip-plateau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Deep </a:t>
            </a:r>
            <a:r>
              <a:rPr lang="en-US" sz="2800" dirty="0"/>
              <a:t>atrial X and Y descents with an atrial M morphology</a:t>
            </a:r>
          </a:p>
        </p:txBody>
      </p:sp>
    </p:spTree>
    <p:extLst>
      <p:ext uri="{BB962C8B-B14F-4D97-AF65-F5344CB8AC3E}">
        <p14:creationId xmlns:p14="http://schemas.microsoft.com/office/powerpoint/2010/main" val="40570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62" y="990600"/>
            <a:ext cx="7905474" cy="54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5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7" y="167550"/>
            <a:ext cx="7671123" cy="65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557" y="685800"/>
            <a:ext cx="6372886" cy="592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23" y="258545"/>
            <a:ext cx="8312752" cy="634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5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7723" y="1600200"/>
            <a:ext cx="49085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75"/>
            <a:ext cx="9144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ardiology\thank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59" y="1524000"/>
            <a:ext cx="5858483" cy="36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Which chambers are represented by this simultaneous recording</a:t>
            </a:r>
            <a:br>
              <a:rPr lang="en-US" sz="2000" dirty="0"/>
            </a:br>
            <a:r>
              <a:rPr lang="en-US" sz="2000" dirty="0" smtClean="0"/>
              <a:t>? </a:t>
            </a:r>
            <a:r>
              <a:rPr lang="en-US" sz="2000" dirty="0"/>
              <a:t>What diagnosis is suggested?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04" y="350837"/>
            <a:ext cx="60753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3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use of </a:t>
            </a:r>
            <a:r>
              <a:rPr lang="en-US" sz="2400" b="1" dirty="0"/>
              <a:t>high-fidelity manometer-tipped</a:t>
            </a:r>
            <a:r>
              <a:rPr lang="en-US" sz="2400" dirty="0"/>
              <a:t> catheters </a:t>
            </a:r>
            <a:r>
              <a:rPr lang="en-US" sz="2400" dirty="0" smtClean="0"/>
              <a:t>might also </a:t>
            </a:r>
            <a:r>
              <a:rPr lang="en-US" sz="2400" dirty="0"/>
              <a:t>need to be considered in those instances when </a:t>
            </a:r>
            <a:r>
              <a:rPr lang="en-US" sz="2400" dirty="0" smtClean="0"/>
              <a:t>intricate analysis </a:t>
            </a:r>
            <a:r>
              <a:rPr lang="en-US" sz="2400" dirty="0"/>
              <a:t>of diastolic filling contours is </a:t>
            </a:r>
            <a:r>
              <a:rPr lang="en-US" sz="2400" dirty="0" smtClean="0"/>
              <a:t>required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/>
              <a:t>Other catheters rarely </a:t>
            </a:r>
            <a:r>
              <a:rPr lang="en-US" sz="2400" dirty="0" smtClean="0"/>
              <a:t>used today –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Layman catheter and </a:t>
            </a:r>
            <a:r>
              <a:rPr lang="en-US" sz="2400" dirty="0" smtClean="0"/>
              <a:t>Cournand catheter </a:t>
            </a:r>
            <a:r>
              <a:rPr lang="en-US" sz="2400" dirty="0"/>
              <a:t>consisting of an end-hole,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NIH catheter that contains multiple side holes near the tip but </a:t>
            </a:r>
            <a:r>
              <a:rPr lang="en-US" sz="2400" dirty="0" smtClean="0"/>
              <a:t>no end </a:t>
            </a:r>
            <a:r>
              <a:rPr lang="en-US" sz="2400" dirty="0"/>
              <a:t>hole,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 err="1"/>
              <a:t>Goodale-Lubin</a:t>
            </a:r>
            <a:r>
              <a:rPr lang="en-US" sz="2400" dirty="0"/>
              <a:t> catheter consisting of an end hole and two single side holes near </a:t>
            </a:r>
            <a:r>
              <a:rPr lang="en-US" sz="2400" dirty="0" smtClean="0"/>
              <a:t>the tip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593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LV pressure and PCWP tracings are represented in </a:t>
            </a:r>
            <a:r>
              <a:rPr lang="en-US" dirty="0" smtClean="0"/>
              <a:t>Figure.</a:t>
            </a:r>
          </a:p>
          <a:p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smtClean="0"/>
              <a:t>wave is </a:t>
            </a:r>
            <a:r>
              <a:rPr lang="en-US" dirty="0"/>
              <a:t>gigantic, over 2 times the mean PCWP, suggesting severe MR. </a:t>
            </a:r>
            <a:endParaRPr lang="en-US" dirty="0" smtClean="0"/>
          </a:p>
          <a:p>
            <a:r>
              <a:rPr lang="en-US" dirty="0" smtClean="0"/>
              <a:t>The large </a:t>
            </a:r>
            <a:r>
              <a:rPr lang="en-US" dirty="0"/>
              <a:t>V wave makes PCWP simulate PA pressure tracing. However, as</a:t>
            </a:r>
          </a:p>
          <a:p>
            <a:r>
              <a:rPr lang="en-US" dirty="0"/>
              <a:t>opposed to PA </a:t>
            </a:r>
            <a:r>
              <a:rPr lang="en-US" dirty="0" smtClean="0"/>
              <a:t>pressure: 1</a:t>
            </a:r>
            <a:r>
              <a:rPr lang="en-US" dirty="0"/>
              <a:t>. V wave peaks after the end of T </a:t>
            </a:r>
            <a:r>
              <a:rPr lang="en-US" dirty="0" smtClean="0"/>
              <a:t>wave</a:t>
            </a:r>
            <a:endParaRPr lang="en-US" dirty="0"/>
          </a:p>
          <a:p>
            <a:r>
              <a:rPr lang="en-US" dirty="0"/>
              <a:t>2. The interval between V waves is horizontal (</a:t>
            </a:r>
            <a:r>
              <a:rPr lang="en-US" i="1" dirty="0"/>
              <a:t>blue bars</a:t>
            </a:r>
            <a:r>
              <a:rPr lang="en-US" dirty="0"/>
              <a:t>)</a:t>
            </a:r>
          </a:p>
          <a:p>
            <a:r>
              <a:rPr lang="en-US" dirty="0"/>
              <a:t>3. V wave peak almost intersects with the descent of LV pressure</a:t>
            </a:r>
          </a:p>
          <a:p>
            <a:r>
              <a:rPr lang="en-US" dirty="0"/>
              <a:t>The patient has atrial fibrillation, hence A waves are not seen. Only</a:t>
            </a:r>
          </a:p>
          <a:p>
            <a:r>
              <a:rPr lang="en-US" dirty="0"/>
              <a:t>V waves and Y descents are seen. This patient has severe acute MR related</a:t>
            </a:r>
          </a:p>
          <a:p>
            <a:r>
              <a:rPr lang="en-US" dirty="0"/>
              <a:t>to papillary muscle fibrosis and dysfunction related to infarction.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8" y="762000"/>
            <a:ext cx="8607142" cy="512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is a very large diastolic pressure gradient of ~25 mmHg </a:t>
            </a:r>
            <a:r>
              <a:rPr lang="en-US" dirty="0" smtClean="0"/>
              <a:t>between the </a:t>
            </a:r>
            <a:r>
              <a:rPr lang="en-US" dirty="0"/>
              <a:t>RA and the RV, suggesting tricuspid stenosis. </a:t>
            </a:r>
            <a:endParaRPr lang="en-US" dirty="0" smtClean="0"/>
          </a:p>
          <a:p>
            <a:r>
              <a:rPr lang="en-US" dirty="0" smtClean="0"/>
              <a:t>RA </a:t>
            </a:r>
            <a:r>
              <a:rPr lang="en-US" dirty="0"/>
              <a:t>A wave is </a:t>
            </a:r>
            <a:r>
              <a:rPr lang="en-US" dirty="0" smtClean="0"/>
              <a:t>severely increased</a:t>
            </a:r>
            <a:r>
              <a:rPr lang="en-US" dirty="0"/>
              <a:t>, a typical finding in tricuspid stenosis. The RV systolic </a:t>
            </a:r>
            <a:r>
              <a:rPr lang="en-US" dirty="0" smtClean="0"/>
              <a:t>pressure is </a:t>
            </a:r>
            <a:r>
              <a:rPr lang="en-US" dirty="0"/>
              <a:t>severely reduced (~10 mmHg), lower than the mean RA </a:t>
            </a:r>
            <a:r>
              <a:rPr lang="en-US" dirty="0" smtClean="0"/>
              <a:t>pressure, and </a:t>
            </a:r>
            <a:r>
              <a:rPr lang="en-US" dirty="0"/>
              <a:t>the RV diastolic pressure has lost its A wave as a result of </a:t>
            </a:r>
            <a:r>
              <a:rPr lang="en-US" dirty="0" smtClean="0"/>
              <a:t>the reduced </a:t>
            </a:r>
            <a:r>
              <a:rPr lang="en-US" dirty="0"/>
              <a:t>RV filling.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patient is found to have an RA </a:t>
            </a:r>
            <a:r>
              <a:rPr lang="en-US" dirty="0" err="1"/>
              <a:t>myxoma</a:t>
            </a:r>
            <a:r>
              <a:rPr lang="en-US" dirty="0"/>
              <a:t> that </a:t>
            </a:r>
            <a:r>
              <a:rPr lang="en-US" dirty="0" smtClean="0"/>
              <a:t>is causing </a:t>
            </a:r>
            <a:r>
              <a:rPr lang="en-US" dirty="0"/>
              <a:t>severe tricuspid </a:t>
            </a:r>
            <a:r>
              <a:rPr lang="en-US" dirty="0" smtClean="0"/>
              <a:t>obstruction.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2190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2">
                    <a:lumMod val="75000"/>
                  </a:schemeClr>
                </a:solidFill>
                <a:latin typeface="Arizonia" pitchFamily="2" charset="0"/>
              </a:rPr>
              <a:t>Thank you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Arizon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4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MICROMANOMETERS-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miniaturized transducers </a:t>
            </a:r>
            <a:r>
              <a:rPr lang="en-US" sz="2800" dirty="0"/>
              <a:t>that fit on the distal tip of </a:t>
            </a:r>
            <a:r>
              <a:rPr lang="en-US" sz="2800" dirty="0" smtClean="0"/>
              <a:t>standard catheters </a:t>
            </a:r>
            <a:r>
              <a:rPr lang="en-US" sz="2800" dirty="0"/>
              <a:t>and therefore may be used as </a:t>
            </a:r>
            <a:r>
              <a:rPr lang="en-US" sz="2800" dirty="0" err="1"/>
              <a:t>intracardiac</a:t>
            </a:r>
            <a:r>
              <a:rPr lang="en-US" sz="2800" dirty="0"/>
              <a:t> </a:t>
            </a:r>
            <a:r>
              <a:rPr lang="en-US" sz="2800" dirty="0" smtClean="0"/>
              <a:t>manometers</a:t>
            </a:r>
          </a:p>
          <a:p>
            <a:r>
              <a:rPr lang="en-US" sz="2800" dirty="0"/>
              <a:t>Measuring pressure </a:t>
            </a:r>
            <a:r>
              <a:rPr lang="en-US" sz="2800" dirty="0" smtClean="0"/>
              <a:t>directly within </a:t>
            </a:r>
            <a:r>
              <a:rPr lang="en-US" sz="2800" dirty="0"/>
              <a:t>the vessel or cardiac chamber with the transducer </a:t>
            </a:r>
            <a:r>
              <a:rPr lang="en-US" sz="2800" dirty="0" smtClean="0"/>
              <a:t>on the </a:t>
            </a:r>
            <a:r>
              <a:rPr lang="en-US" sz="2800" dirty="0"/>
              <a:t>tip of the catheter prevents the distortions </a:t>
            </a:r>
            <a:r>
              <a:rPr lang="en-US" sz="2800" dirty="0" smtClean="0"/>
              <a:t>associated with </a:t>
            </a:r>
            <a:r>
              <a:rPr lang="en-US" sz="2800" dirty="0"/>
              <a:t>fluid-filled systems 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Micromanometers</a:t>
            </a:r>
            <a:r>
              <a:rPr lang="en-US" sz="2800" dirty="0" smtClean="0"/>
              <a:t> have </a:t>
            </a:r>
            <a:r>
              <a:rPr lang="en-US" sz="2800" dirty="0"/>
              <a:t>a flat frequency response up to 1 ,000 Hz, </a:t>
            </a:r>
            <a:r>
              <a:rPr lang="en-US" sz="2800" dirty="0" smtClean="0"/>
              <a:t>thus allowing </a:t>
            </a:r>
            <a:r>
              <a:rPr lang="en-US" sz="2800" dirty="0"/>
              <a:t>accurate recording at high heart rates</a:t>
            </a:r>
          </a:p>
        </p:txBody>
      </p:sp>
    </p:spTree>
    <p:extLst>
      <p:ext uri="{BB962C8B-B14F-4D97-AF65-F5344CB8AC3E}">
        <p14:creationId xmlns:p14="http://schemas.microsoft.com/office/powerpoint/2010/main" val="39837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reduce the mass and inertia of the pressure measurement system, </a:t>
            </a:r>
          </a:p>
          <a:p>
            <a:pPr algn="just"/>
            <a:r>
              <a:rPr lang="en-US" dirty="0" smtClean="0"/>
              <a:t>improve the frequency-response characteristics ,</a:t>
            </a:r>
          </a:p>
          <a:p>
            <a:pPr algn="just"/>
            <a:r>
              <a:rPr lang="en-US" dirty="0" smtClean="0"/>
              <a:t> decrease artifacts associated with </a:t>
            </a:r>
            <a:r>
              <a:rPr lang="en-US" dirty="0" err="1" smtClean="0"/>
              <a:t>underdamping</a:t>
            </a:r>
            <a:r>
              <a:rPr lang="en-US" dirty="0" smtClean="0"/>
              <a:t> , </a:t>
            </a:r>
            <a:r>
              <a:rPr lang="en-US" dirty="0" err="1" smtClean="0"/>
              <a:t>overdamping</a:t>
            </a:r>
            <a:r>
              <a:rPr lang="en-US" dirty="0" smtClean="0"/>
              <a:t>, and catheter whip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catheter </a:t>
            </a:r>
            <a:r>
              <a:rPr lang="en-US" dirty="0" smtClean="0"/>
              <a:t>may be subjected </a:t>
            </a:r>
            <a:r>
              <a:rPr lang="en-US" dirty="0"/>
              <a:t>to gas sterilization (ethylene oxide) along </a:t>
            </a:r>
            <a:r>
              <a:rPr lang="en-US" dirty="0" smtClean="0"/>
              <a:t>with other </a:t>
            </a:r>
            <a:r>
              <a:rPr lang="en-US" dirty="0"/>
              <a:t>catheters and instruments 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pressures measured with these catheters </a:t>
            </a:r>
            <a:r>
              <a:rPr lang="en-US" dirty="0" smtClean="0"/>
              <a:t>are superior </a:t>
            </a:r>
            <a:r>
              <a:rPr lang="en-US" dirty="0"/>
              <a:t>in waveform and accuracy to those measured </a:t>
            </a:r>
            <a:r>
              <a:rPr lang="en-US" dirty="0" smtClean="0"/>
              <a:t>with standard techniques</a:t>
            </a:r>
          </a:p>
          <a:p>
            <a:r>
              <a:rPr lang="en-US" dirty="0" smtClean="0"/>
              <a:t>A </a:t>
            </a:r>
            <a:r>
              <a:rPr lang="en-US" dirty="0"/>
              <a:t>disposable version </a:t>
            </a:r>
            <a:r>
              <a:rPr lang="en-US" dirty="0" smtClean="0"/>
              <a:t>is </a:t>
            </a:r>
            <a:r>
              <a:rPr lang="en-US" dirty="0"/>
              <a:t>available for clinical use</a:t>
            </a:r>
          </a:p>
        </p:txBody>
      </p:sp>
    </p:spTree>
    <p:extLst>
      <p:ext uri="{BB962C8B-B14F-4D97-AF65-F5344CB8AC3E}">
        <p14:creationId xmlns:p14="http://schemas.microsoft.com/office/powerpoint/2010/main" val="22035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3" y="656578"/>
            <a:ext cx="8659215" cy="55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2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pPr algn="just"/>
            <a:r>
              <a:rPr lang="en-US" dirty="0"/>
              <a:t>In fluid-filled catheter system- choose the shortest extension tubing possible to obtain optimal pressure contours.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Force </a:t>
            </a:r>
            <a:r>
              <a:rPr lang="en-US" dirty="0"/>
              <a:t>is transmitted through a fluid medium as a pressure wave.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important objective of the cardiac catheterization procedure is to assess accurately the pressure waves generated by various cardiac chambers.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the more rigid the sensing </a:t>
            </a:r>
            <a:r>
              <a:rPr lang="en-US" sz="2400" dirty="0" smtClean="0"/>
              <a:t>membrane, the </a:t>
            </a:r>
            <a:r>
              <a:rPr lang="en-US" sz="2400" dirty="0"/>
              <a:t>lower the sensitivity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more flaccid </a:t>
            </a:r>
            <a:r>
              <a:rPr lang="en-US" sz="2400" dirty="0" smtClean="0"/>
              <a:t>the membrane</a:t>
            </a:r>
            <a:r>
              <a:rPr lang="en-US" sz="2400" dirty="0"/>
              <a:t>, the higher the sensitivity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315200" cy="502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125"/>
            <a:ext cx="66389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6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05965"/>
            <a:ext cx="8229600" cy="359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2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Overview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Basic principles and physics of cardiac catheterization pressure measurement</a:t>
            </a:r>
          </a:p>
          <a:p>
            <a:r>
              <a:rPr lang="en-US" dirty="0" smtClean="0"/>
              <a:t>Atrial pressure tracing </a:t>
            </a:r>
          </a:p>
          <a:p>
            <a:r>
              <a:rPr lang="en-US" dirty="0" smtClean="0"/>
              <a:t>PCWP tracing</a:t>
            </a:r>
          </a:p>
          <a:p>
            <a:r>
              <a:rPr lang="en-US" dirty="0" smtClean="0"/>
              <a:t>Ventricular pressure tracing</a:t>
            </a:r>
          </a:p>
          <a:p>
            <a:r>
              <a:rPr lang="en-US" dirty="0" smtClean="0"/>
              <a:t>Arterial pressure tracing</a:t>
            </a:r>
          </a:p>
          <a:p>
            <a:r>
              <a:rPr lang="en-US" dirty="0"/>
              <a:t>Sources of errors and Artifact</a:t>
            </a:r>
            <a:endParaRPr lang="en-US" dirty="0" smtClean="0"/>
          </a:p>
          <a:p>
            <a:r>
              <a:rPr lang="en-US" dirty="0" smtClean="0"/>
              <a:t>Pressure tracings in different clinical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689" y="1143000"/>
            <a:ext cx="78266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9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52" y="1112837"/>
            <a:ext cx="76676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Pressure measurement systems today generally use electrical strain gauges based on the principle of the Wheatstone bridge.</a:t>
            </a:r>
          </a:p>
          <a:p>
            <a:pPr algn="just"/>
            <a:r>
              <a:rPr lang="en-US" sz="2800" dirty="0"/>
              <a:t>the strain gauge is a variable resistance transducer - operation depends on the </a:t>
            </a:r>
            <a:r>
              <a:rPr lang="en-US" sz="2800" dirty="0" smtClean="0"/>
              <a:t>fact-</a:t>
            </a:r>
          </a:p>
          <a:p>
            <a:pPr lvl="1" algn="just"/>
            <a:r>
              <a:rPr lang="en-US" dirty="0" smtClean="0"/>
              <a:t>when </a:t>
            </a:r>
            <a:r>
              <a:rPr lang="en-US" dirty="0"/>
              <a:t>an electrical </a:t>
            </a:r>
            <a:r>
              <a:rPr lang="en-US" b="1" dirty="0"/>
              <a:t>wire is stretched</a:t>
            </a:r>
            <a:r>
              <a:rPr lang="en-US" dirty="0"/>
              <a:t>, its </a:t>
            </a:r>
            <a:r>
              <a:rPr lang="en-US" b="1" dirty="0"/>
              <a:t>resistance </a:t>
            </a:r>
            <a:r>
              <a:rPr lang="en-US" dirty="0"/>
              <a:t>to the flow of current </a:t>
            </a:r>
            <a:r>
              <a:rPr lang="en-US" b="1" dirty="0"/>
              <a:t>increases</a:t>
            </a:r>
            <a:r>
              <a:rPr lang="en-US" dirty="0"/>
              <a:t>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93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Fluid filled catheter is attached by means of a manifold to a small-volume-displacement strain gauge type pressure transducer</a:t>
            </a:r>
            <a:endParaRPr lang="en-US" sz="2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02001"/>
            <a:ext cx="8229600" cy="45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7814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2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Pressure measurement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frequency-The </a:t>
            </a:r>
            <a:r>
              <a:rPr lang="en-US" dirty="0"/>
              <a:t>number of times </a:t>
            </a:r>
            <a:r>
              <a:rPr lang="en-US" dirty="0" smtClean="0"/>
              <a:t>the cycle </a:t>
            </a:r>
            <a:r>
              <a:rPr lang="en-US" dirty="0"/>
              <a:t>occurs in 1 second 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/>
              <a:t>a fundamental </a:t>
            </a:r>
            <a:r>
              <a:rPr lang="en-US" dirty="0" smtClean="0"/>
              <a:t>frequency of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dirty="0"/>
              <a:t>corresponds to a heart rate of </a:t>
            </a:r>
            <a:r>
              <a:rPr lang="en-US" b="1" dirty="0" smtClean="0"/>
              <a:t>120 </a:t>
            </a:r>
            <a:r>
              <a:rPr lang="en-US" b="1" dirty="0" err="1" smtClean="0"/>
              <a:t>bpm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As a complex periodic waveform, the pressure </a:t>
            </a:r>
            <a:r>
              <a:rPr lang="en-US" dirty="0" smtClean="0"/>
              <a:t>wave may </a:t>
            </a:r>
            <a:r>
              <a:rPr lang="en-US" dirty="0"/>
              <a:t>be </a:t>
            </a:r>
            <a:r>
              <a:rPr lang="en-US" dirty="0" smtClean="0"/>
              <a:t>subjected </a:t>
            </a:r>
            <a:r>
              <a:rPr lang="en-US" dirty="0"/>
              <a:t>to a type of analysis developed by </a:t>
            </a:r>
            <a:r>
              <a:rPr lang="en-US" dirty="0" smtClean="0"/>
              <a:t>the French </a:t>
            </a:r>
            <a:r>
              <a:rPr lang="en-US" dirty="0"/>
              <a:t>physicist Fourier, whereby any complex wave </a:t>
            </a:r>
            <a:r>
              <a:rPr lang="en-US" dirty="0" smtClean="0"/>
              <a:t>form may </a:t>
            </a:r>
            <a:r>
              <a:rPr lang="en-US" dirty="0"/>
              <a:t>be considered the mathematical summation of a series</a:t>
            </a:r>
          </a:p>
        </p:txBody>
      </p:sp>
    </p:spTree>
    <p:extLst>
      <p:ext uri="{BB962C8B-B14F-4D97-AF65-F5344CB8AC3E}">
        <p14:creationId xmlns:p14="http://schemas.microsoft.com/office/powerpoint/2010/main" val="36960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57" y="857168"/>
            <a:ext cx="8735887" cy="46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practical </a:t>
            </a:r>
            <a:r>
              <a:rPr lang="en-US" dirty="0" smtClean="0"/>
              <a:t>consequence of </a:t>
            </a:r>
            <a:r>
              <a:rPr lang="en-US" dirty="0"/>
              <a:t>this analysis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 </a:t>
            </a:r>
            <a:r>
              <a:rPr lang="en-US" dirty="0"/>
              <a:t>to record pressure accurately, </a:t>
            </a:r>
            <a:r>
              <a:rPr lang="en-US" dirty="0" smtClean="0"/>
              <a:t>a system </a:t>
            </a:r>
            <a:r>
              <a:rPr lang="en-US" dirty="0"/>
              <a:t>must respond with equal amplitude for a given </a:t>
            </a:r>
            <a:r>
              <a:rPr lang="en-US" dirty="0" smtClean="0"/>
              <a:t>input throughout </a:t>
            </a:r>
            <a:r>
              <a:rPr lang="en-US" dirty="0"/>
              <a:t>the range of frequencies contained within </a:t>
            </a:r>
            <a:r>
              <a:rPr lang="en-US" dirty="0" smtClean="0"/>
              <a:t>the pressure </a:t>
            </a:r>
            <a:r>
              <a:rPr lang="en-US" dirty="0"/>
              <a:t>wave.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components in a particular frequency </a:t>
            </a:r>
            <a:r>
              <a:rPr lang="en-US" dirty="0" smtClean="0"/>
              <a:t>range are </a:t>
            </a:r>
            <a:r>
              <a:rPr lang="en-US" dirty="0"/>
              <a:t>either suppressed or exaggerated by the transducer </a:t>
            </a:r>
            <a:r>
              <a:rPr lang="en-US" dirty="0" smtClean="0"/>
              <a:t>system, the </a:t>
            </a:r>
            <a:r>
              <a:rPr lang="en-US" dirty="0"/>
              <a:t>recorded signal will be a grossly distorted version </a:t>
            </a:r>
            <a:r>
              <a:rPr lang="en-US" dirty="0" smtClean="0"/>
              <a:t>of the </a:t>
            </a:r>
            <a:r>
              <a:rPr lang="en-US" dirty="0"/>
              <a:t>original physiologic waveform.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 , the </a:t>
            </a:r>
            <a:r>
              <a:rPr lang="en-US" dirty="0" err="1" smtClean="0"/>
              <a:t>dicrotic</a:t>
            </a:r>
            <a:r>
              <a:rPr lang="en-US" dirty="0" smtClean="0"/>
              <a:t> notch </a:t>
            </a:r>
            <a:r>
              <a:rPr lang="en-US" dirty="0"/>
              <a:t>of the aortic pressure wave contains frequencies </a:t>
            </a:r>
            <a:r>
              <a:rPr lang="en-US" dirty="0" smtClean="0"/>
              <a:t>above 10 </a:t>
            </a:r>
            <a:r>
              <a:rPr lang="en-US" dirty="0"/>
              <a:t>H z . If the pressure measurement system were unable </a:t>
            </a:r>
            <a:r>
              <a:rPr lang="en-US" dirty="0" smtClean="0"/>
              <a:t>to respond </a:t>
            </a:r>
            <a:r>
              <a:rPr lang="en-US" dirty="0"/>
              <a:t>to frequencies greater than </a:t>
            </a:r>
            <a:r>
              <a:rPr lang="en-US" dirty="0" smtClean="0"/>
              <a:t>10 </a:t>
            </a:r>
            <a:r>
              <a:rPr lang="en-US" dirty="0"/>
              <a:t>Hz, the notch </a:t>
            </a:r>
            <a:r>
              <a:rPr lang="en-US" dirty="0" smtClean="0"/>
              <a:t>would be </a:t>
            </a:r>
            <a:r>
              <a:rPr lang="en-US" dirty="0"/>
              <a:t>slurred or absent.</a:t>
            </a:r>
          </a:p>
        </p:txBody>
      </p:sp>
    </p:spTree>
    <p:extLst>
      <p:ext uri="{BB962C8B-B14F-4D97-AF65-F5344CB8AC3E}">
        <p14:creationId xmlns:p14="http://schemas.microsoft.com/office/powerpoint/2010/main" val="26754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/>
              <a:t>Natural Frequency and </a:t>
            </a:r>
            <a:r>
              <a:rPr lang="en-US" dirty="0" smtClean="0"/>
              <a:t>Damping</a:t>
            </a:r>
          </a:p>
          <a:p>
            <a:endParaRPr lang="en-US" dirty="0"/>
          </a:p>
          <a:p>
            <a:r>
              <a:rPr lang="en-US" dirty="0"/>
              <a:t>If the sensing </a:t>
            </a:r>
            <a:r>
              <a:rPr lang="en-US" dirty="0" smtClean="0"/>
              <a:t>membrane were </a:t>
            </a:r>
            <a:r>
              <a:rPr lang="en-US" dirty="0"/>
              <a:t>to be shock-excited (like a gong) in the absence of </a:t>
            </a:r>
            <a:r>
              <a:rPr lang="en-US" dirty="0" smtClean="0"/>
              <a:t>friction, it </a:t>
            </a:r>
            <a:r>
              <a:rPr lang="en-US" dirty="0"/>
              <a:t>would oscillate for an indefinite period in simple </a:t>
            </a:r>
            <a:r>
              <a:rPr lang="en-US" dirty="0" smtClean="0"/>
              <a:t>harmonic motion</a:t>
            </a:r>
            <a:r>
              <a:rPr lang="en-US" dirty="0"/>
              <a:t>. The frequency of this motion would be </a:t>
            </a:r>
            <a:r>
              <a:rPr lang="en-US" dirty="0" smtClean="0"/>
              <a:t>the </a:t>
            </a:r>
            <a:r>
              <a:rPr lang="en-US" b="1" dirty="0" smtClean="0"/>
              <a:t>natural </a:t>
            </a:r>
            <a:r>
              <a:rPr lang="en-US" b="1" dirty="0"/>
              <a:t>frequency</a:t>
            </a:r>
            <a:r>
              <a:rPr lang="en-US" dirty="0"/>
              <a:t> of the system.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means of dissipating </a:t>
            </a:r>
            <a:r>
              <a:rPr lang="en-US" dirty="0" smtClean="0"/>
              <a:t>the energy </a:t>
            </a:r>
            <a:r>
              <a:rPr lang="en-US" dirty="0"/>
              <a:t>of this oscillation, such as friction, is called </a:t>
            </a:r>
            <a:r>
              <a:rPr lang="en-US" b="1" dirty="0" smtClean="0"/>
              <a:t>damping.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39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Natural frequency-</a:t>
            </a:r>
          </a:p>
          <a:p>
            <a:r>
              <a:rPr lang="en-US" dirty="0" smtClean="0"/>
              <a:t>Frequency of an input pressure wave at which the ratio of output/input amplitude of an undamaged system is maximal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4009"/>
            <a:ext cx="9144000" cy="27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7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Damping dissipates the energy </a:t>
            </a:r>
            <a:r>
              <a:rPr lang="en-US" sz="2400" dirty="0" smtClean="0"/>
              <a:t>of </a:t>
            </a:r>
            <a:r>
              <a:rPr lang="en-US" sz="2400" dirty="0"/>
              <a:t>the oscillating sensing </a:t>
            </a:r>
            <a:r>
              <a:rPr lang="en-US" sz="2400" dirty="0" smtClean="0"/>
              <a:t>membrane</a:t>
            </a:r>
          </a:p>
          <a:p>
            <a:pPr algn="just"/>
            <a:r>
              <a:rPr lang="en-US" sz="2400" dirty="0" smtClean="0"/>
              <a:t>optimal damping dissipates the energy gradually, thereby maintaining the frequency response curve nearly flat (constant output/input ratio) as it approaches the region of the pressure measurement system's natural frequency.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" y="3171139"/>
            <a:ext cx="9134495" cy="297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beginning of invasive hemodynamics can be traced back to the </a:t>
            </a:r>
            <a:r>
              <a:rPr lang="en-US" b="1" dirty="0"/>
              <a:t>early 1700s</a:t>
            </a:r>
            <a:r>
              <a:rPr lang="en-US" dirty="0"/>
              <a:t>, </a:t>
            </a:r>
            <a:r>
              <a:rPr lang="en-US" dirty="0" smtClean="0"/>
              <a:t>when Rev</a:t>
            </a:r>
            <a:r>
              <a:rPr lang="en-US" dirty="0"/>
              <a:t>. </a:t>
            </a:r>
            <a:r>
              <a:rPr lang="en-US" b="1" dirty="0"/>
              <a:t>Stephen Hales </a:t>
            </a:r>
            <a:r>
              <a:rPr lang="en-US" dirty="0"/>
              <a:t>measured the </a:t>
            </a:r>
            <a:r>
              <a:rPr lang="en-US" b="1" dirty="0"/>
              <a:t>blood pressure of a horse</a:t>
            </a:r>
            <a:r>
              <a:rPr lang="en-US" dirty="0"/>
              <a:t> by inserting a brass rod in </a:t>
            </a:r>
            <a:r>
              <a:rPr lang="en-US" dirty="0" smtClean="0"/>
              <a:t>the femoral artery.</a:t>
            </a:r>
          </a:p>
          <a:p>
            <a:pPr algn="just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1844, the first invasive cardiac catheterization was performed </a:t>
            </a:r>
            <a:r>
              <a:rPr lang="en-US" dirty="0" smtClean="0"/>
              <a:t>by </a:t>
            </a:r>
            <a:r>
              <a:rPr lang="en-US" b="1" dirty="0" smtClean="0"/>
              <a:t>Claude </a:t>
            </a:r>
            <a:r>
              <a:rPr lang="en-US" b="1" dirty="0"/>
              <a:t>Bernard</a:t>
            </a:r>
            <a:r>
              <a:rPr lang="en-US" dirty="0"/>
              <a:t>. Again, the subject was a horse, and both the right and left </a:t>
            </a:r>
            <a:r>
              <a:rPr lang="en-US" dirty="0" smtClean="0"/>
              <a:t>ventricles were </a:t>
            </a:r>
            <a:r>
              <a:rPr lang="en-US" dirty="0"/>
              <a:t>entered by retrograde approach from the jugular vein and from the carotid artery.</a:t>
            </a:r>
          </a:p>
        </p:txBody>
      </p:sp>
    </p:spTree>
    <p:extLst>
      <p:ext uri="{BB962C8B-B14F-4D97-AF65-F5344CB8AC3E}">
        <p14:creationId xmlns:p14="http://schemas.microsoft.com/office/powerpoint/2010/main" val="40438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/>
              <a:t>In practice there is always some damping, and this has two </a:t>
            </a:r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the amplitude of the oscillations gradually diminishes , and </a:t>
            </a:r>
          </a:p>
          <a:p>
            <a:pPr lvl="1"/>
            <a:r>
              <a:rPr lang="en-US" dirty="0" smtClean="0"/>
              <a:t>the frequency of oscillation is reduced.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damping helps to prevent overshoot artifacts resulting from resonance of the system , but at the cost of diminished frequency response.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frequency response and sensitivity </a:t>
            </a:r>
            <a:r>
              <a:rPr lang="en-US" sz="2000" dirty="0" smtClean="0"/>
              <a:t>are related </a:t>
            </a:r>
            <a:r>
              <a:rPr lang="en-US" sz="2000" dirty="0"/>
              <a:t>reciprocally, and one can be obtained only by </a:t>
            </a:r>
            <a:r>
              <a:rPr lang="en-US" sz="2000" dirty="0" smtClean="0"/>
              <a:t>sacrificing the </a:t>
            </a:r>
            <a:r>
              <a:rPr lang="en-US" sz="2000" dirty="0"/>
              <a:t>other.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72679"/>
            <a:ext cx="8229600" cy="299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833" y="1600200"/>
            <a:ext cx="67683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57200"/>
            <a:ext cx="62674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1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428"/>
            <a:ext cx="9087708" cy="275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" y="4623824"/>
            <a:ext cx="9126150" cy="19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3250228"/>
            <a:ext cx="184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Overdamped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Underdamped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318135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Almost </a:t>
            </a:r>
            <a:r>
              <a:rPr lang="en-US" sz="2400" b="1" dirty="0"/>
              <a:t>optimally damped</a:t>
            </a:r>
          </a:p>
        </p:txBody>
      </p:sp>
    </p:spTree>
    <p:extLst>
      <p:ext uri="{BB962C8B-B14F-4D97-AF65-F5344CB8AC3E}">
        <p14:creationId xmlns:p14="http://schemas.microsoft.com/office/powerpoint/2010/main" val="15804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Midchest</a:t>
            </a:r>
            <a:r>
              <a:rPr lang="en-US" sz="2800" dirty="0"/>
              <a:t> level is used widely as zero Reference </a:t>
            </a:r>
          </a:p>
          <a:p>
            <a:pPr algn="just"/>
            <a:r>
              <a:rPr lang="en-US" sz="2800" dirty="0"/>
              <a:t>In practical terms , for measurement of left ventricular and aortic pressure , </a:t>
            </a:r>
            <a:r>
              <a:rPr lang="en-US" sz="2800" dirty="0" smtClean="0"/>
              <a:t> the </a:t>
            </a:r>
            <a:r>
              <a:rPr lang="en-US" sz="2800" dirty="0"/>
              <a:t>zero level should be positioned approximately </a:t>
            </a:r>
            <a:r>
              <a:rPr lang="en-US" sz="2800" b="1" dirty="0"/>
              <a:t>5 c</a:t>
            </a:r>
            <a:r>
              <a:rPr lang="en-US" sz="2800" b="1" dirty="0" smtClean="0"/>
              <a:t>m </a:t>
            </a:r>
            <a:r>
              <a:rPr lang="en-US" sz="2800" b="1" dirty="0"/>
              <a:t>below the left sternal </a:t>
            </a:r>
            <a:r>
              <a:rPr lang="en-US" sz="2800" b="1" dirty="0" smtClean="0"/>
              <a:t>border</a:t>
            </a:r>
            <a:r>
              <a:rPr lang="en-US" sz="2800" dirty="0" smtClean="0"/>
              <a:t> at </a:t>
            </a:r>
            <a:r>
              <a:rPr lang="en-US" sz="2800" dirty="0"/>
              <a:t>the fourth left intercostal space (LICS)</a:t>
            </a:r>
          </a:p>
          <a:p>
            <a:pPr algn="just"/>
            <a:r>
              <a:rPr lang="en-US" sz="2800" dirty="0"/>
              <a:t>the right ventricle and left atrium are at different levels in the chest than the </a:t>
            </a:r>
            <a:r>
              <a:rPr lang="en-US" sz="2800" dirty="0" smtClean="0"/>
              <a:t>left ventricle</a:t>
            </a:r>
            <a:r>
              <a:rPr lang="en-US" sz="2800" dirty="0"/>
              <a:t>, 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Courtois</a:t>
            </a:r>
            <a:r>
              <a:rPr lang="en-US" sz="2800" dirty="0" smtClean="0"/>
              <a:t> </a:t>
            </a:r>
            <a:r>
              <a:rPr lang="en-US" sz="2800" dirty="0"/>
              <a:t>et </a:t>
            </a:r>
            <a:r>
              <a:rPr lang="en-US" sz="2800" dirty="0" smtClean="0"/>
              <a:t>al. calculated </a:t>
            </a:r>
            <a:r>
              <a:rPr lang="en-US" sz="2800" dirty="0"/>
              <a:t>that the error </a:t>
            </a:r>
            <a:r>
              <a:rPr lang="en-US" sz="2800" dirty="0" smtClean="0"/>
              <a:t>introduced by </a:t>
            </a:r>
            <a:r>
              <a:rPr lang="en-US" sz="2800" dirty="0"/>
              <a:t>use of a point 5 </a:t>
            </a:r>
            <a:r>
              <a:rPr lang="en-US" sz="2800" dirty="0" smtClean="0"/>
              <a:t>cm </a:t>
            </a:r>
            <a:r>
              <a:rPr lang="en-US" sz="2800" dirty="0"/>
              <a:t>below the fourth </a:t>
            </a:r>
            <a:r>
              <a:rPr lang="en-US" sz="2800" dirty="0" smtClean="0"/>
              <a:t>LICS</a:t>
            </a:r>
            <a:r>
              <a:rPr lang="en-US" sz="2800" dirty="0"/>
              <a:t>, at the left </a:t>
            </a:r>
            <a:r>
              <a:rPr lang="en-US" sz="2800" dirty="0" smtClean="0"/>
              <a:t>sternal border</a:t>
            </a:r>
            <a:r>
              <a:rPr lang="en-US" sz="2800" dirty="0"/>
              <a:t>, is approximately ± </a:t>
            </a:r>
            <a:r>
              <a:rPr lang="en-US" sz="2800" dirty="0" smtClean="0"/>
              <a:t>0.8 </a:t>
            </a:r>
            <a:r>
              <a:rPr lang="en-US" sz="2800" dirty="0"/>
              <a:t>mmHg for chambers </a:t>
            </a:r>
            <a:r>
              <a:rPr lang="en-US" sz="2800" dirty="0" smtClean="0"/>
              <a:t>other than </a:t>
            </a:r>
            <a:r>
              <a:rPr lang="en-US" sz="2800" dirty="0"/>
              <a:t>the left ventricle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72" y="4445460"/>
            <a:ext cx="5505283" cy="134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5350"/>
            <a:ext cx="39243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39243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5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Frequency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Ratio of output amplitude to input amplitude over a range of frequencies of the input pressure wave</a:t>
            </a:r>
          </a:p>
          <a:p>
            <a:r>
              <a:rPr lang="en-US" sz="2800" dirty="0" smtClean="0"/>
              <a:t>Frequency response of catheter system is dependent on catheters natural frequency and amount of damping</a:t>
            </a:r>
          </a:p>
          <a:p>
            <a:r>
              <a:rPr lang="en-US" sz="2800" dirty="0" smtClean="0"/>
              <a:t>The higher the natural frequency of the system, the more accurate the pressure measurement at lower </a:t>
            </a:r>
            <a:r>
              <a:rPr lang="en-US" sz="2800" dirty="0" err="1" smtClean="0"/>
              <a:t>phyliogic</a:t>
            </a:r>
            <a:r>
              <a:rPr lang="en-US" sz="2800" dirty="0" smtClean="0"/>
              <a:t> frequencies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3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Physiologic characteristics of   pressure waveforms-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Reflected waves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Wedge pressure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4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1.Reflected </a:t>
            </a:r>
            <a:r>
              <a:rPr lang="en-US" sz="3600" dirty="0"/>
              <a:t>waves</a:t>
            </a:r>
            <a:br>
              <a:rPr lang="en-US" sz="3600" dirty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16829"/>
            <a:ext cx="8229600" cy="38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2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63" y="867922"/>
            <a:ext cx="8360473" cy="499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7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1861</a:t>
            </a:r>
            <a:r>
              <a:rPr lang="en-US" dirty="0"/>
              <a:t>, </a:t>
            </a:r>
            <a:r>
              <a:rPr lang="en-US" dirty="0" err="1"/>
              <a:t>Chauveau</a:t>
            </a:r>
            <a:r>
              <a:rPr lang="en-US" dirty="0"/>
              <a:t> and </a:t>
            </a:r>
            <a:r>
              <a:rPr lang="en-US" dirty="0" err="1" smtClean="0"/>
              <a:t>Marey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published their work on cardiac </a:t>
            </a:r>
            <a:r>
              <a:rPr lang="en-US" dirty="0"/>
              <a:t>cycle and </a:t>
            </a:r>
            <a:r>
              <a:rPr lang="en-US" dirty="0" smtClean="0"/>
              <a:t>their discovery </a:t>
            </a:r>
            <a:r>
              <a:rPr lang="en-US" dirty="0"/>
              <a:t>that </a:t>
            </a:r>
            <a:r>
              <a:rPr lang="en-US" b="1" dirty="0"/>
              <a:t>ventricular systole and apical beat are simultaneous</a:t>
            </a:r>
            <a:r>
              <a:rPr lang="en-US" dirty="0"/>
              <a:t>. In addition, they </a:t>
            </a:r>
            <a:r>
              <a:rPr lang="en-US" dirty="0" smtClean="0"/>
              <a:t>were able </a:t>
            </a:r>
            <a:r>
              <a:rPr lang="en-US" dirty="0"/>
              <a:t>to measure simultaneously left ventricular (LV) and central aortic (</a:t>
            </a:r>
            <a:r>
              <a:rPr lang="en-US" dirty="0" err="1"/>
              <a:t>Ao</a:t>
            </a:r>
            <a:r>
              <a:rPr lang="en-US" dirty="0"/>
              <a:t>) pressure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 1929</a:t>
            </a:r>
            <a:r>
              <a:rPr lang="en-US" b="1" dirty="0"/>
              <a:t>, Werner Forssmann</a:t>
            </a:r>
            <a:r>
              <a:rPr lang="en-US" dirty="0"/>
              <a:t> </a:t>
            </a:r>
            <a:r>
              <a:rPr lang="en-US" dirty="0" smtClean="0"/>
              <a:t>– 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first right-sided heart catheterization of a </a:t>
            </a:r>
            <a:r>
              <a:rPr lang="en-US" b="1" dirty="0" smtClean="0"/>
              <a:t>human heart </a:t>
            </a:r>
            <a:r>
              <a:rPr lang="en-US" b="1" dirty="0"/>
              <a:t>on </a:t>
            </a:r>
            <a:r>
              <a:rPr lang="en-US" b="1" dirty="0" smtClean="0"/>
              <a:t>himself 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1931, he </a:t>
            </a:r>
            <a:r>
              <a:rPr lang="en-US" dirty="0" smtClean="0"/>
              <a:t>demonstrate injecting </a:t>
            </a:r>
            <a:r>
              <a:rPr lang="en-US" dirty="0"/>
              <a:t>contrast material in the human heart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3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8" y="868609"/>
            <a:ext cx="8790965" cy="512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2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7" y="374516"/>
            <a:ext cx="8596086" cy="61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/>
              <a:t>2. Wedge pressure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wedge pressure is obtained when </a:t>
            </a:r>
            <a:r>
              <a:rPr lang="en-US" sz="2400" dirty="0" smtClean="0"/>
              <a:t>an </a:t>
            </a:r>
            <a:r>
              <a:rPr lang="en-US" sz="2400" b="1" dirty="0" smtClean="0"/>
              <a:t>end-hole </a:t>
            </a:r>
            <a:r>
              <a:rPr lang="en-US" sz="2400" b="1" dirty="0"/>
              <a:t>catheter</a:t>
            </a:r>
            <a:r>
              <a:rPr lang="en-US" sz="2400" dirty="0"/>
              <a:t> is positioned in a designated blood </a:t>
            </a:r>
            <a:r>
              <a:rPr lang="en-US" sz="2400" dirty="0" smtClean="0"/>
              <a:t>vessel with </a:t>
            </a:r>
            <a:r>
              <a:rPr lang="en-US" sz="2400" dirty="0"/>
              <a:t>its </a:t>
            </a:r>
            <a:r>
              <a:rPr lang="en-US" sz="2400" b="1" dirty="0"/>
              <a:t>open end-hole facing a capillary bed</a:t>
            </a:r>
            <a:r>
              <a:rPr lang="en-US" sz="2400" dirty="0"/>
              <a:t>, with </a:t>
            </a:r>
            <a:r>
              <a:rPr lang="en-US" sz="2400" dirty="0" smtClean="0"/>
              <a:t>no connecting </a:t>
            </a:r>
            <a:r>
              <a:rPr lang="en-US" sz="2400" dirty="0"/>
              <a:t>vessels conducting flow into or away from </a:t>
            </a:r>
            <a:r>
              <a:rPr lang="en-US" sz="2400" dirty="0" smtClean="0"/>
              <a:t>the designated </a:t>
            </a:r>
            <a:r>
              <a:rPr lang="en-US" sz="2400" dirty="0"/>
              <a:t>blood vessel between the catheter tip and the </a:t>
            </a:r>
            <a:r>
              <a:rPr lang="en-US" sz="2400" dirty="0" smtClean="0"/>
              <a:t>capillary bed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true wedge pressure can be measured only in </a:t>
            </a:r>
            <a:r>
              <a:rPr lang="en-US" sz="2400" dirty="0" smtClean="0"/>
              <a:t>the </a:t>
            </a:r>
            <a:r>
              <a:rPr lang="en-US" sz="2400" b="1" dirty="0" smtClean="0"/>
              <a:t>absence </a:t>
            </a:r>
            <a:r>
              <a:rPr lang="en-US" sz="2400" b="1" dirty="0"/>
              <a:t>of flow </a:t>
            </a:r>
            <a:r>
              <a:rPr lang="en-US" sz="2400" b="1" dirty="0" smtClean="0"/>
              <a:t>.</a:t>
            </a:r>
          </a:p>
          <a:p>
            <a:r>
              <a:rPr lang="en-US" sz="2400" dirty="0"/>
              <a:t>the catheter-tip pressure </a:t>
            </a:r>
            <a:r>
              <a:rPr lang="en-US" sz="2400" dirty="0" smtClean="0"/>
              <a:t>is equal </a:t>
            </a:r>
            <a:r>
              <a:rPr lang="en-US" sz="2400" dirty="0"/>
              <a:t>to that on the other side of the capillary bed.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22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end-hole </a:t>
            </a:r>
            <a:r>
              <a:rPr lang="en-US" dirty="0" smtClean="0"/>
              <a:t>catheter </a:t>
            </a:r>
            <a:r>
              <a:rPr lang="en-US" b="1" dirty="0" smtClean="0"/>
              <a:t>wedged </a:t>
            </a:r>
            <a:r>
              <a:rPr lang="en-US" b="1" dirty="0"/>
              <a:t>in a hepatic vein </a:t>
            </a:r>
            <a:r>
              <a:rPr lang="en-US" dirty="0"/>
              <a:t>may be used to measure portal </a:t>
            </a:r>
            <a:r>
              <a:rPr lang="en-US" dirty="0" smtClean="0"/>
              <a:t>venous pressure ;</a:t>
            </a:r>
          </a:p>
          <a:p>
            <a:r>
              <a:rPr lang="en-US" dirty="0" smtClean="0"/>
              <a:t>catheter </a:t>
            </a:r>
            <a:r>
              <a:rPr lang="en-US" b="1" dirty="0"/>
              <a:t>wedged in a distal pulmonary artery </a:t>
            </a:r>
            <a:r>
              <a:rPr lang="en-US" dirty="0" smtClean="0"/>
              <a:t>measures pulmonary </a:t>
            </a:r>
            <a:r>
              <a:rPr lang="en-US" dirty="0"/>
              <a:t>venous pressure</a:t>
            </a:r>
            <a:r>
              <a:rPr lang="en-US" dirty="0" smtClean="0"/>
              <a:t>;</a:t>
            </a:r>
          </a:p>
          <a:p>
            <a:r>
              <a:rPr lang="en-US" dirty="0" smtClean="0"/>
              <a:t>In </a:t>
            </a:r>
            <a:r>
              <a:rPr lang="en-US" dirty="0"/>
              <a:t>the absence of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triatriatum</a:t>
            </a:r>
            <a:r>
              <a:rPr lang="en-US" dirty="0"/>
              <a:t> or obstruction to </a:t>
            </a:r>
            <a:r>
              <a:rPr lang="en-US" dirty="0" smtClean="0"/>
              <a:t>pulmonary venous </a:t>
            </a:r>
            <a:r>
              <a:rPr lang="en-US" dirty="0"/>
              <a:t>outflow, the pulmonary venous and left </a:t>
            </a:r>
            <a:r>
              <a:rPr lang="en-US" dirty="0" smtClean="0"/>
              <a:t>atrial pressures </a:t>
            </a:r>
            <a:r>
              <a:rPr lang="en-US" dirty="0"/>
              <a:t>are equal, so that </a:t>
            </a:r>
            <a:r>
              <a:rPr lang="en-US" b="1" dirty="0"/>
              <a:t>pulmonary artery wedge </a:t>
            </a:r>
            <a:r>
              <a:rPr lang="en-US" b="1" dirty="0" smtClean="0"/>
              <a:t>pressure</a:t>
            </a:r>
            <a:r>
              <a:rPr lang="en-US" dirty="0" smtClean="0"/>
              <a:t> may </a:t>
            </a:r>
            <a:r>
              <a:rPr lang="en-US" dirty="0"/>
              <a:t>be used as a substitute for </a:t>
            </a:r>
            <a:r>
              <a:rPr lang="en-US" b="1" dirty="0"/>
              <a:t>left atrial </a:t>
            </a:r>
            <a:r>
              <a:rPr lang="en-US" b="1" dirty="0" smtClean="0"/>
              <a:t>pressure.</a:t>
            </a:r>
          </a:p>
          <a:p>
            <a:r>
              <a:rPr lang="en-US" dirty="0"/>
              <a:t>ensure adequate wedge position </a:t>
            </a:r>
            <a:r>
              <a:rPr lang="en-US" dirty="0" smtClean="0"/>
              <a:t>by observing </a:t>
            </a:r>
            <a:r>
              <a:rPr lang="en-US" dirty="0"/>
              <a:t>the pressure waveform and by obtaining an oxygen saturation in </a:t>
            </a:r>
            <a:r>
              <a:rPr lang="en-US" dirty="0" smtClean="0"/>
              <a:t>wedge position</a:t>
            </a:r>
            <a:r>
              <a:rPr lang="en-US" dirty="0"/>
              <a:t>, which should be above 95</a:t>
            </a:r>
            <a:r>
              <a:rPr lang="en-US" dirty="0" smtClean="0"/>
              <a:t>%.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98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Cardiac cycle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209" y="1600200"/>
            <a:ext cx="72955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Hemodynamic Parameters</a:t>
            </a:r>
            <a:br>
              <a:rPr lang="en-US" dirty="0" smtClean="0"/>
            </a:br>
            <a:r>
              <a:rPr lang="en-US" sz="4000" dirty="0" smtClean="0"/>
              <a:t>Reference values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963"/>
            <a:ext cx="9181505" cy="480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2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Atrial Pressure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atrial pressure  waveform has three positive deflections, the </a:t>
            </a:r>
            <a:r>
              <a:rPr lang="en-US" b="1" dirty="0" smtClean="0"/>
              <a:t>a</a:t>
            </a:r>
            <a:r>
              <a:rPr lang="en-US" dirty="0" smtClean="0"/>
              <a:t>, </a:t>
            </a:r>
            <a:r>
              <a:rPr lang="en-US" b="1" dirty="0" smtClean="0"/>
              <a:t>c</a:t>
            </a:r>
            <a:r>
              <a:rPr lang="en-US" dirty="0" smtClean="0"/>
              <a:t>, and </a:t>
            </a:r>
            <a:r>
              <a:rPr lang="en-US" b="1" dirty="0" smtClean="0"/>
              <a:t>v </a:t>
            </a:r>
            <a:r>
              <a:rPr lang="en-US" dirty="0" smtClean="0"/>
              <a:t>waves.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 wave</a:t>
            </a:r>
            <a:r>
              <a:rPr lang="en-US" dirty="0" smtClean="0"/>
              <a:t> is due to atrial systole and follows the P wave on the ECG</a:t>
            </a:r>
          </a:p>
          <a:p>
            <a:r>
              <a:rPr lang="en-US" dirty="0" smtClean="0"/>
              <a:t>The height of the </a:t>
            </a:r>
            <a:r>
              <a:rPr lang="en-US" b="1" dirty="0" smtClean="0"/>
              <a:t>a wave</a:t>
            </a:r>
            <a:r>
              <a:rPr lang="en-US" dirty="0" smtClean="0"/>
              <a:t> depends on atrial contractility and resistance to Ventricular filling.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X descent</a:t>
            </a:r>
            <a:r>
              <a:rPr lang="en-US" dirty="0" smtClean="0"/>
              <a:t> represents relaxation of the atrium and downward pulling of the AV valve annulus by </a:t>
            </a:r>
            <a:r>
              <a:rPr lang="en-US" dirty="0"/>
              <a:t>Ventricular </a:t>
            </a:r>
            <a:r>
              <a:rPr lang="en-US" dirty="0" smtClean="0"/>
              <a:t> contraction.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X descent</a:t>
            </a:r>
            <a:r>
              <a:rPr lang="en-US" dirty="0" smtClean="0"/>
              <a:t> is interrupted by the c wave, which is a small positive deflection caused by protrusion of the closed </a:t>
            </a:r>
            <a:r>
              <a:rPr lang="en-US" dirty="0"/>
              <a:t>AV valve annulus </a:t>
            </a:r>
            <a:r>
              <a:rPr lang="en-US" dirty="0" smtClean="0"/>
              <a:t>into the atrium.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v wave </a:t>
            </a:r>
            <a:r>
              <a:rPr lang="en-US" dirty="0" smtClean="0"/>
              <a:t>represents Ventricular systole.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y descent </a:t>
            </a:r>
            <a:r>
              <a:rPr lang="en-US" dirty="0" smtClean="0"/>
              <a:t>occurs after the v wave and reflects opening of the AV valve and emptying of the atrium into the ventricle. 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b="1" dirty="0"/>
              <a:t>left and right atrial pressure contours </a:t>
            </a:r>
            <a:r>
              <a:rPr lang="en-US" b="1" dirty="0" smtClean="0"/>
              <a:t>are similar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left atrial pressure being generally </a:t>
            </a:r>
            <a:r>
              <a:rPr lang="en-US" b="1" dirty="0" smtClean="0"/>
              <a:t>higher</a:t>
            </a:r>
            <a:r>
              <a:rPr lang="en-US" dirty="0" smtClean="0"/>
              <a:t> than </a:t>
            </a:r>
            <a:r>
              <a:rPr lang="en-US" dirty="0"/>
              <a:t>the right atrial pressure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a </a:t>
            </a:r>
            <a:r>
              <a:rPr lang="en-US" b="1" dirty="0"/>
              <a:t>more </a:t>
            </a:r>
            <a:r>
              <a:rPr lang="en-US" b="1" dirty="0" smtClean="0"/>
              <a:t>prominent V </a:t>
            </a:r>
            <a:r>
              <a:rPr lang="en-US" b="1" dirty="0"/>
              <a:t>wave in the left atrial </a:t>
            </a:r>
            <a:r>
              <a:rPr lang="en-US" dirty="0"/>
              <a:t>pressure contour.</a:t>
            </a:r>
          </a:p>
        </p:txBody>
      </p:sp>
    </p:spTree>
    <p:extLst>
      <p:ext uri="{BB962C8B-B14F-4D97-AF65-F5344CB8AC3E}">
        <p14:creationId xmlns:p14="http://schemas.microsoft.com/office/powerpoint/2010/main" val="27866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cardiology\CVP normal wave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81000"/>
            <a:ext cx="8734425" cy="55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PCWP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PCWP is obtained by inflating the balloon-tipped catheter in the distal </a:t>
            </a:r>
            <a:r>
              <a:rPr lang="en-US" dirty="0" smtClean="0"/>
              <a:t>PA position </a:t>
            </a:r>
            <a:r>
              <a:rPr lang="en-US" dirty="0"/>
              <a:t>until it occludes the PA branch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So it reflects pulmonary venous </a:t>
            </a:r>
            <a:r>
              <a:rPr lang="en-US" dirty="0"/>
              <a:t>pressure and, thus, LA pressure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V wave is larger than the </a:t>
            </a:r>
            <a:r>
              <a:rPr lang="en-US" dirty="0" smtClean="0"/>
              <a:t>A wave</a:t>
            </a:r>
            <a:r>
              <a:rPr lang="en-US" dirty="0"/>
              <a:t>, and both are larger than mean </a:t>
            </a:r>
            <a:r>
              <a:rPr lang="en-US" dirty="0" smtClean="0"/>
              <a:t>PCWP.</a:t>
            </a:r>
          </a:p>
          <a:p>
            <a:pPr algn="just"/>
            <a:r>
              <a:rPr lang="en-US" dirty="0"/>
              <a:t>PCWP </a:t>
            </a:r>
            <a:r>
              <a:rPr lang="en-US" dirty="0" smtClean="0"/>
              <a:t>is delayed </a:t>
            </a:r>
            <a:r>
              <a:rPr lang="en-US" dirty="0"/>
              <a:t>approximately 50 to 150 milliseconds in comparison with </a:t>
            </a:r>
            <a:r>
              <a:rPr lang="en-US" dirty="0" smtClean="0"/>
              <a:t>LA pressure</a:t>
            </a:r>
            <a:r>
              <a:rPr lang="en-US" dirty="0"/>
              <a:t>.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normal mean PCWP is 12 mmHg or less, but values up to </a:t>
            </a:r>
            <a:r>
              <a:rPr lang="en-US" dirty="0" smtClean="0"/>
              <a:t>15 to </a:t>
            </a:r>
            <a:r>
              <a:rPr lang="en-US" dirty="0"/>
              <a:t>18 mmHg may not lead to congestion</a:t>
            </a:r>
          </a:p>
        </p:txBody>
      </p:sp>
    </p:spTree>
    <p:extLst>
      <p:ext uri="{BB962C8B-B14F-4D97-AF65-F5344CB8AC3E}">
        <p14:creationId xmlns:p14="http://schemas.microsoft.com/office/powerpoint/2010/main" val="12688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506" y="1600200"/>
            <a:ext cx="63289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3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>
                <a:solidFill>
                  <a:srgbClr val="00B0F0"/>
                </a:solidFill>
              </a:rPr>
              <a:t>Key points in differentiating PA pressure from </a:t>
            </a:r>
            <a:r>
              <a:rPr lang="en-US" b="1" dirty="0" smtClean="0">
                <a:solidFill>
                  <a:srgbClr val="00B0F0"/>
                </a:solidFill>
              </a:rPr>
              <a:t>PCWP-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V wave peaks after the T wave, whereas systolic PA </a:t>
            </a:r>
            <a:r>
              <a:rPr lang="en-US" dirty="0" smtClean="0"/>
              <a:t>pressure peaks </a:t>
            </a:r>
            <a:r>
              <a:rPr lang="en-US" dirty="0"/>
              <a:t>during T wave.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segment between V waves is rather horizontal or </a:t>
            </a:r>
            <a:r>
              <a:rPr lang="en-US" dirty="0" err="1"/>
              <a:t>upsloping</a:t>
            </a:r>
            <a:r>
              <a:rPr lang="en-US" dirty="0"/>
              <a:t> </a:t>
            </a:r>
            <a:r>
              <a:rPr lang="en-US" i="1" dirty="0" smtClean="0"/>
              <a:t>and </a:t>
            </a:r>
            <a:r>
              <a:rPr lang="en-US" dirty="0" smtClean="0"/>
              <a:t>A </a:t>
            </a:r>
            <a:r>
              <a:rPr lang="en-US" dirty="0"/>
              <a:t>waves are sometimes </a:t>
            </a:r>
            <a:r>
              <a:rPr lang="en-US" dirty="0" smtClean="0"/>
              <a:t>seen</a:t>
            </a:r>
          </a:p>
          <a:p>
            <a:pPr algn="just"/>
            <a:r>
              <a:rPr lang="en-US" dirty="0" smtClean="0"/>
              <a:t>Where as the </a:t>
            </a:r>
            <a:r>
              <a:rPr lang="en-US" dirty="0"/>
              <a:t>PA pressure </a:t>
            </a:r>
            <a:r>
              <a:rPr lang="en-US" dirty="0" smtClean="0"/>
              <a:t>tracing, the </a:t>
            </a:r>
            <a:r>
              <a:rPr lang="en-US" dirty="0"/>
              <a:t>segment between the systolic peaks is </a:t>
            </a:r>
            <a:r>
              <a:rPr lang="en-US" dirty="0" err="1"/>
              <a:t>downsloping</a:t>
            </a:r>
            <a:r>
              <a:rPr lang="en-US" dirty="0"/>
              <a:t> and does </a:t>
            </a:r>
            <a:r>
              <a:rPr lang="en-US" dirty="0" smtClean="0"/>
              <a:t>not have </a:t>
            </a:r>
            <a:r>
              <a:rPr lang="en-US" dirty="0"/>
              <a:t>A wave.</a:t>
            </a:r>
          </a:p>
          <a:p>
            <a:pPr algn="just"/>
            <a:r>
              <a:rPr lang="en-US" dirty="0" smtClean="0"/>
              <a:t>In </a:t>
            </a:r>
            <a:r>
              <a:rPr lang="en-US" dirty="0"/>
              <a:t>difficult </a:t>
            </a:r>
            <a:r>
              <a:rPr lang="en-US" dirty="0" smtClean="0"/>
              <a:t>cases obtain blood </a:t>
            </a:r>
            <a:r>
              <a:rPr lang="en-US" dirty="0"/>
              <a:t>sample from the wedged catheter tip and check oxygen </a:t>
            </a:r>
            <a:r>
              <a:rPr lang="en-US" dirty="0" smtClean="0"/>
              <a:t>saturation.</a:t>
            </a:r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PCWP saturation = pulmonary venous saturation (</a:t>
            </a:r>
            <a:r>
              <a:rPr lang="en-US" dirty="0" smtClean="0"/>
              <a:t>usually &gt;95%),</a:t>
            </a:r>
          </a:p>
          <a:p>
            <a:pPr lvl="1" algn="just"/>
            <a:r>
              <a:rPr lang="en-US" dirty="0" smtClean="0"/>
              <a:t>PA </a:t>
            </a:r>
            <a:r>
              <a:rPr lang="en-US" dirty="0"/>
              <a:t>saturation = mixed venous </a:t>
            </a:r>
            <a:r>
              <a:rPr lang="en-US" dirty="0" smtClean="0"/>
              <a:t>saturation.</a:t>
            </a:r>
          </a:p>
          <a:p>
            <a:pPr lvl="1" algn="just"/>
            <a:r>
              <a:rPr lang="en-US" dirty="0" smtClean="0"/>
              <a:t>best </a:t>
            </a:r>
            <a:r>
              <a:rPr lang="en-US" dirty="0"/>
              <a:t>confirmatory method of proper wedging </a:t>
            </a:r>
            <a:r>
              <a:rPr lang="en-US" dirty="0" smtClean="0"/>
              <a:t>in rare </a:t>
            </a:r>
            <a:r>
              <a:rPr lang="en-US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33095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5271" y="685800"/>
            <a:ext cx="7193459" cy="541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8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Conditions where PCWP tracing </a:t>
            </a:r>
            <a:r>
              <a:rPr lang="en-US" dirty="0" smtClean="0"/>
              <a:t>overestimates the </a:t>
            </a:r>
            <a:r>
              <a:rPr lang="en-US" dirty="0"/>
              <a:t>true PCWP (as well as LVEDP)</a:t>
            </a:r>
          </a:p>
          <a:p>
            <a:pPr lvl="1" algn="just"/>
            <a:r>
              <a:rPr lang="en-US" dirty="0" smtClean="0"/>
              <a:t>Catheter </a:t>
            </a:r>
            <a:r>
              <a:rPr lang="en-US" dirty="0"/>
              <a:t>in the upper lung zones (1 or 2)</a:t>
            </a:r>
          </a:p>
          <a:p>
            <a:pPr lvl="1" algn="just"/>
            <a:r>
              <a:rPr lang="en-US" dirty="0" smtClean="0"/>
              <a:t>Catheter </a:t>
            </a:r>
            <a:r>
              <a:rPr lang="en-US" dirty="0" err="1"/>
              <a:t>overwedging</a:t>
            </a:r>
            <a:endParaRPr lang="en-US" dirty="0"/>
          </a:p>
          <a:p>
            <a:pPr lvl="1" algn="just"/>
            <a:r>
              <a:rPr lang="en-US" dirty="0" smtClean="0"/>
              <a:t>Pulmonary </a:t>
            </a:r>
            <a:r>
              <a:rPr lang="en-US" dirty="0"/>
              <a:t>hypertension with hybrid PCWP-PA tracing</a:t>
            </a:r>
          </a:p>
          <a:p>
            <a:pPr lvl="1" algn="just"/>
            <a:r>
              <a:rPr lang="en-US" dirty="0" smtClean="0"/>
              <a:t>Sepsis</a:t>
            </a:r>
            <a:r>
              <a:rPr lang="en-US" dirty="0"/>
              <a:t>, hypoxemia, or acute lung injury with pulmonary </a:t>
            </a:r>
            <a:r>
              <a:rPr lang="en-US" dirty="0" err="1"/>
              <a:t>venoconstriction</a:t>
            </a:r>
            <a:r>
              <a:rPr lang="en-US" dirty="0"/>
              <a:t> and </a:t>
            </a:r>
            <a:r>
              <a:rPr lang="en-US" dirty="0" smtClean="0"/>
              <a:t>elevated pulmonary interstitial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Atrial pressure tracing in various diseases-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Deep </a:t>
            </a:r>
            <a:r>
              <a:rPr lang="en-US" dirty="0"/>
              <a:t>X and deep Y: constrictive pericarditis</a:t>
            </a:r>
          </a:p>
          <a:p>
            <a:r>
              <a:rPr lang="en-US" dirty="0" smtClean="0"/>
              <a:t>Deep </a:t>
            </a:r>
            <a:r>
              <a:rPr lang="en-US" dirty="0"/>
              <a:t>X and flat Y (diastolic flow blunting): </a:t>
            </a:r>
            <a:r>
              <a:rPr lang="en-US" dirty="0" err="1" smtClean="0"/>
              <a:t>tamponade</a:t>
            </a:r>
            <a:r>
              <a:rPr lang="en-US" dirty="0"/>
              <a:t>, but also </a:t>
            </a:r>
            <a:r>
              <a:rPr lang="en-US" dirty="0" smtClean="0"/>
              <a:t>sinus tachycardia</a:t>
            </a:r>
            <a:endParaRPr lang="en-US" dirty="0"/>
          </a:p>
          <a:p>
            <a:r>
              <a:rPr lang="en-US" dirty="0" smtClean="0"/>
              <a:t>Flat </a:t>
            </a:r>
            <a:r>
              <a:rPr lang="en-US" dirty="0"/>
              <a:t>X (systolic flow blunting) and deep Y: severe TR and/or RV failure</a:t>
            </a:r>
          </a:p>
          <a:p>
            <a:r>
              <a:rPr lang="en-US" dirty="0" smtClean="0"/>
              <a:t>Large </a:t>
            </a:r>
            <a:r>
              <a:rPr lang="en-US" dirty="0"/>
              <a:t>V wave: severe TR and/or RV failure</a:t>
            </a:r>
          </a:p>
          <a:p>
            <a:r>
              <a:rPr lang="en-US" dirty="0" err="1" smtClean="0"/>
              <a:t>Ventricularized</a:t>
            </a:r>
            <a:r>
              <a:rPr lang="en-US" dirty="0" smtClean="0"/>
              <a:t> </a:t>
            </a:r>
            <a:r>
              <a:rPr lang="en-US" dirty="0"/>
              <a:t>RA pressure: severe TR</a:t>
            </a:r>
          </a:p>
          <a:p>
            <a:r>
              <a:rPr lang="en-US" dirty="0" smtClean="0"/>
              <a:t>Large </a:t>
            </a:r>
            <a:r>
              <a:rPr lang="en-US" dirty="0"/>
              <a:t>A wave: impaired RV compliance</a:t>
            </a:r>
          </a:p>
          <a:p>
            <a:r>
              <a:rPr lang="en-US" dirty="0" smtClean="0"/>
              <a:t>Equally </a:t>
            </a:r>
            <a:r>
              <a:rPr lang="en-US" dirty="0"/>
              <a:t>large A and V waves: ASD</a:t>
            </a:r>
          </a:p>
        </p:txBody>
      </p:sp>
    </p:spTree>
    <p:extLst>
      <p:ext uri="{BB962C8B-B14F-4D97-AF65-F5344CB8AC3E}">
        <p14:creationId xmlns:p14="http://schemas.microsoft.com/office/powerpoint/2010/main" val="6538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61" y="2057400"/>
            <a:ext cx="8911478" cy="312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Ventricular   Pressure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RV and LV waveforms are similar in morphology.</a:t>
            </a:r>
          </a:p>
          <a:p>
            <a:pPr algn="just"/>
            <a:r>
              <a:rPr lang="en-US" dirty="0" smtClean="0"/>
              <a:t>They differ mainly with respect to their magnitudes.</a:t>
            </a:r>
          </a:p>
          <a:p>
            <a:pPr algn="just"/>
            <a:r>
              <a:rPr lang="en-US" dirty="0" smtClean="0"/>
              <a:t>The durations of systole and </a:t>
            </a:r>
            <a:r>
              <a:rPr lang="en-US" dirty="0" err="1" smtClean="0"/>
              <a:t>isovolumic</a:t>
            </a:r>
            <a:r>
              <a:rPr lang="en-US" dirty="0" smtClean="0"/>
              <a:t> contraction relaxation are longer and the ejection period is shorter in the left than in the right ventricle.</a:t>
            </a:r>
          </a:p>
        </p:txBody>
      </p:sp>
    </p:spTree>
    <p:extLst>
      <p:ext uri="{BB962C8B-B14F-4D97-AF65-F5344CB8AC3E}">
        <p14:creationId xmlns:p14="http://schemas.microsoft.com/office/powerpoint/2010/main" val="15345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467"/>
            <a:ext cx="4726921" cy="517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761791" cy="374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LVEDP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Diastolic pressure can be measured on the R wave of the ECG, which will coincide just after “a” wave on LV trace.</a:t>
            </a:r>
          </a:p>
          <a:p>
            <a:r>
              <a:rPr lang="en-US" dirty="0" smtClean="0"/>
              <a:t>To be measured at the </a:t>
            </a:r>
            <a:r>
              <a:rPr lang="en-US" b="1" dirty="0" smtClean="0"/>
              <a:t>end expiration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50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2" y="232953"/>
            <a:ext cx="8146757" cy="645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557" y="741122"/>
            <a:ext cx="7180885" cy="52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7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Cournand and Richards</a:t>
            </a:r>
            <a:r>
              <a:rPr lang="en-US" dirty="0"/>
              <a:t>-</a:t>
            </a:r>
          </a:p>
          <a:p>
            <a:pPr lvl="1"/>
            <a:r>
              <a:rPr lang="en-US" dirty="0"/>
              <a:t>performed cardiac catheterization in many clinical conditions including hypertension, circulatory shock, and chronic lung disease.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/>
              <a:t>Hemodynamic findings in RV systolic or diastolic </a:t>
            </a:r>
            <a:r>
              <a:rPr lang="en-US" dirty="0" smtClean="0"/>
              <a:t>failure-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-Elevated RV EDP &gt; 8 </a:t>
            </a:r>
            <a:r>
              <a:rPr lang="en-US" dirty="0" smtClean="0"/>
              <a:t>mmHg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-Elevated mean RA pressure &gt; 7 </a:t>
            </a:r>
            <a:r>
              <a:rPr lang="en-US" dirty="0" smtClean="0"/>
              <a:t>mmHg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-Large RA V </a:t>
            </a:r>
            <a:r>
              <a:rPr lang="en-US" dirty="0" smtClean="0"/>
              <a:t>wave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-Deep X and Y on RA tracing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-RV dip-plateau pattern</a:t>
            </a:r>
          </a:p>
        </p:txBody>
      </p:sp>
    </p:spTree>
    <p:extLst>
      <p:ext uri="{BB962C8B-B14F-4D97-AF65-F5344CB8AC3E}">
        <p14:creationId xmlns:p14="http://schemas.microsoft.com/office/powerpoint/2010/main" val="10484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There are key differences between arterial and ventricular tracings 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ventricular pressure increases in diastole, whereas </a:t>
            </a:r>
            <a:r>
              <a:rPr lang="en-US" dirty="0" smtClean="0"/>
              <a:t>arterial pressure </a:t>
            </a:r>
            <a:r>
              <a:rPr lang="en-US" dirty="0"/>
              <a:t>decreases in diastole; 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ventricular pressure </a:t>
            </a:r>
            <a:r>
              <a:rPr lang="en-US" dirty="0" smtClean="0"/>
              <a:t>tracing in </a:t>
            </a:r>
            <a:r>
              <a:rPr lang="en-US" dirty="0"/>
              <a:t>systole has a “rectangular” shape, as opposed to the “</a:t>
            </a:r>
            <a:r>
              <a:rPr lang="en-US" dirty="0" smtClean="0"/>
              <a:t>triangular” shape </a:t>
            </a:r>
            <a:r>
              <a:rPr lang="en-US" dirty="0"/>
              <a:t>of arterial tracings; 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ventricular </a:t>
            </a:r>
            <a:r>
              <a:rPr lang="en-US" dirty="0"/>
              <a:t>pressure has an A wave in </a:t>
            </a:r>
            <a:r>
              <a:rPr lang="en-US" dirty="0" smtClean="0"/>
              <a:t>diastole;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arterial </a:t>
            </a:r>
            <a:r>
              <a:rPr lang="en-US" dirty="0"/>
              <a:t>pressure has a </a:t>
            </a:r>
            <a:r>
              <a:rPr lang="en-US" dirty="0" err="1"/>
              <a:t>dicrotic</a:t>
            </a:r>
            <a:r>
              <a:rPr lang="en-US" dirty="0"/>
              <a:t> notch.</a:t>
            </a:r>
          </a:p>
        </p:txBody>
      </p:sp>
    </p:spTree>
    <p:extLst>
      <p:ext uri="{BB962C8B-B14F-4D97-AF65-F5344CB8AC3E}">
        <p14:creationId xmlns:p14="http://schemas.microsoft.com/office/powerpoint/2010/main" val="2722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Aortic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contour of the aortic pressure is the result of the </a:t>
            </a:r>
            <a:r>
              <a:rPr lang="en-US" dirty="0" smtClean="0"/>
              <a:t>forward wave </a:t>
            </a:r>
            <a:r>
              <a:rPr lang="en-US" dirty="0"/>
              <a:t>and reflected waves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Arterial </a:t>
            </a:r>
            <a:r>
              <a:rPr lang="en-US" dirty="0"/>
              <a:t>pressure </a:t>
            </a:r>
            <a:r>
              <a:rPr lang="en-US" dirty="0" smtClean="0"/>
              <a:t>rise </a:t>
            </a:r>
            <a:r>
              <a:rPr lang="en-US" dirty="0"/>
              <a:t>slightly during </a:t>
            </a:r>
            <a:r>
              <a:rPr lang="en-US" dirty="0" err="1"/>
              <a:t>isovolumic</a:t>
            </a:r>
            <a:r>
              <a:rPr lang="en-US" dirty="0"/>
              <a:t> </a:t>
            </a:r>
            <a:r>
              <a:rPr lang="en-US" dirty="0" smtClean="0"/>
              <a:t>contraction of </a:t>
            </a:r>
            <a:r>
              <a:rPr lang="en-US" dirty="0"/>
              <a:t>the left </a:t>
            </a:r>
            <a:r>
              <a:rPr lang="en-US" dirty="0" smtClean="0"/>
              <a:t>ventricle due </a:t>
            </a:r>
            <a:r>
              <a:rPr lang="en-US" dirty="0"/>
              <a:t>to bulging of the semilunar valve in the </a:t>
            </a:r>
            <a:r>
              <a:rPr lang="en-US" dirty="0" smtClean="0"/>
              <a:t>aorta, before </a:t>
            </a:r>
            <a:r>
              <a:rPr lang="en-US" dirty="0" err="1" smtClean="0"/>
              <a:t>openig</a:t>
            </a:r>
            <a:r>
              <a:rPr lang="en-US" dirty="0" smtClean="0"/>
              <a:t> called as </a:t>
            </a:r>
            <a:r>
              <a:rPr lang="en-US" b="1" dirty="0" err="1" smtClean="0"/>
              <a:t>Anacrotic</a:t>
            </a:r>
            <a:r>
              <a:rPr lang="en-US" b="1" dirty="0" smtClean="0"/>
              <a:t> notch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5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end of the </a:t>
            </a:r>
            <a:r>
              <a:rPr lang="en-US" dirty="0" err="1"/>
              <a:t>isovolumic</a:t>
            </a:r>
            <a:r>
              <a:rPr lang="en-US" dirty="0"/>
              <a:t> ventricular contraction phase, with opening of the aortic valve, the ejections phase begins and the aortic pressure starts rising. </a:t>
            </a:r>
          </a:p>
          <a:p>
            <a:r>
              <a:rPr lang="en-US" dirty="0"/>
              <a:t>The initial steep increase is followed by a peak and then by a decline to </a:t>
            </a:r>
            <a:r>
              <a:rPr lang="en-US" b="1" dirty="0"/>
              <a:t>the </a:t>
            </a:r>
            <a:r>
              <a:rPr lang="en-US" b="1" dirty="0" err="1" smtClean="0"/>
              <a:t>Dicrotic</a:t>
            </a:r>
            <a:r>
              <a:rPr lang="en-US" b="1" dirty="0" smtClean="0"/>
              <a:t> </a:t>
            </a:r>
            <a:r>
              <a:rPr lang="en-US" b="1" dirty="0"/>
              <a:t>notch</a:t>
            </a:r>
            <a:endParaRPr lang="en-US" dirty="0"/>
          </a:p>
          <a:p>
            <a:r>
              <a:rPr lang="en-US" b="1" dirty="0"/>
              <a:t>the </a:t>
            </a:r>
            <a:r>
              <a:rPr lang="en-US" b="1" dirty="0" err="1"/>
              <a:t>dicrotic</a:t>
            </a:r>
            <a:r>
              <a:rPr lang="en-US" b="1" dirty="0"/>
              <a:t> notch</a:t>
            </a:r>
            <a:r>
              <a:rPr lang="en-US" dirty="0"/>
              <a:t> corresponds to closure of the aortic valve and end of ejection.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6" y="152400"/>
            <a:ext cx="8854728" cy="6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0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Several aortic tracing patterns are suggestive of </a:t>
            </a:r>
            <a:r>
              <a:rPr lang="en-US" dirty="0" smtClean="0"/>
              <a:t>diseases-</a:t>
            </a:r>
          </a:p>
          <a:p>
            <a:pPr algn="just"/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Sharp </a:t>
            </a:r>
            <a:r>
              <a:rPr lang="en-US" dirty="0"/>
              <a:t>downslope of the diastolic pressure with a widened </a:t>
            </a:r>
            <a:r>
              <a:rPr lang="en-US" dirty="0" smtClean="0"/>
              <a:t>pulse pressure,- suggests </a:t>
            </a:r>
            <a:r>
              <a:rPr lang="en-US" dirty="0"/>
              <a:t>AI. </a:t>
            </a:r>
            <a:r>
              <a:rPr lang="en-US" dirty="0" smtClean="0"/>
              <a:t>In </a:t>
            </a:r>
            <a:r>
              <a:rPr lang="en-US" dirty="0"/>
              <a:t>addition, an attenuated or absent </a:t>
            </a:r>
            <a:r>
              <a:rPr lang="en-US" dirty="0" err="1" smtClean="0"/>
              <a:t>dicrotic</a:t>
            </a:r>
            <a:r>
              <a:rPr lang="en-US" dirty="0"/>
              <a:t> </a:t>
            </a:r>
            <a:r>
              <a:rPr lang="en-US" dirty="0" smtClean="0"/>
              <a:t>notch suggests AI.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Late peaking suggests AS (</a:t>
            </a:r>
            <a:r>
              <a:rPr lang="en-US" dirty="0" err="1" smtClean="0"/>
              <a:t>pulsus</a:t>
            </a:r>
            <a:r>
              <a:rPr lang="en-US" dirty="0" smtClean="0"/>
              <a:t> </a:t>
            </a:r>
            <a:r>
              <a:rPr lang="en-US" dirty="0" err="1" smtClean="0"/>
              <a:t>parvus</a:t>
            </a:r>
            <a:r>
              <a:rPr lang="en-US" dirty="0" smtClean="0"/>
              <a:t> and </a:t>
            </a:r>
            <a:r>
              <a:rPr lang="en-US" dirty="0" err="1" smtClean="0"/>
              <a:t>tardus</a:t>
            </a:r>
            <a:r>
              <a:rPr lang="en-US" dirty="0" smtClean="0"/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Double </a:t>
            </a:r>
            <a:r>
              <a:rPr lang="en-US" dirty="0"/>
              <a:t>peaking in systole suggests AI or </a:t>
            </a:r>
            <a:r>
              <a:rPr lang="en-US" dirty="0" smtClean="0"/>
              <a:t>HOCM.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dirty="0"/>
              <a:t>an appropriately damped aortic tracing, the loss of </a:t>
            </a:r>
            <a:r>
              <a:rPr lang="en-US" dirty="0" err="1" smtClean="0"/>
              <a:t>dicrotic</a:t>
            </a:r>
            <a:r>
              <a:rPr lang="en-US" dirty="0"/>
              <a:t> </a:t>
            </a:r>
            <a:r>
              <a:rPr lang="en-US" dirty="0" smtClean="0"/>
              <a:t>notch </a:t>
            </a:r>
            <a:r>
              <a:rPr lang="en-US" dirty="0"/>
              <a:t>suggests severe AI or poor arterial </a:t>
            </a:r>
            <a:r>
              <a:rPr lang="en-US" dirty="0" smtClean="0"/>
              <a:t>compliance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Gradual </a:t>
            </a:r>
            <a:r>
              <a:rPr lang="en-US" dirty="0"/>
              <a:t>reduction of the systolic pressure by </a:t>
            </a:r>
            <a:r>
              <a:rPr lang="en-US" b="1" dirty="0"/>
              <a:t>more     than 10 mmHg</a:t>
            </a:r>
            <a:r>
              <a:rPr lang="en-US" dirty="0"/>
              <a:t> during normal </a:t>
            </a:r>
            <a:r>
              <a:rPr lang="en-US" b="1" dirty="0"/>
              <a:t>quiet inspiration </a:t>
            </a:r>
            <a:r>
              <a:rPr lang="en-US" dirty="0"/>
              <a:t>suggests </a:t>
            </a:r>
            <a:r>
              <a:rPr lang="en-US" b="1" dirty="0" err="1"/>
              <a:t>pulsus</a:t>
            </a:r>
            <a:r>
              <a:rPr lang="en-US" b="1" dirty="0"/>
              <a:t> </a:t>
            </a:r>
            <a:r>
              <a:rPr lang="en-US" b="1" dirty="0" err="1"/>
              <a:t>paradoxus</a:t>
            </a:r>
            <a:r>
              <a:rPr lang="en-US" dirty="0"/>
              <a:t>, which is seen in </a:t>
            </a:r>
            <a:r>
              <a:rPr lang="en-US" dirty="0" err="1" smtClean="0"/>
              <a:t>tamponade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Every-other-beat </a:t>
            </a:r>
            <a:r>
              <a:rPr lang="en-US" dirty="0"/>
              <a:t>alternation in systolic pressure suggests </a:t>
            </a:r>
            <a:r>
              <a:rPr lang="en-US" b="1" dirty="0" err="1"/>
              <a:t>pulsus</a:t>
            </a:r>
            <a:r>
              <a:rPr lang="en-US" b="1" dirty="0"/>
              <a:t> </a:t>
            </a:r>
            <a:r>
              <a:rPr lang="en-US" b="1" dirty="0" err="1"/>
              <a:t>alternans</a:t>
            </a:r>
            <a:r>
              <a:rPr lang="en-US" dirty="0"/>
              <a:t>, which reflects a severe reduction in cardiac output, as in severe LV dysfunction or severe AS, and carries a poor prognosis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262"/>
            <a:ext cx="8305800" cy="673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7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91" y="1066800"/>
            <a:ext cx="7380819" cy="501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52" y="914400"/>
            <a:ext cx="7499496" cy="53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2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ardiology\cardiac cyc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105" y="762000"/>
            <a:ext cx="6631788" cy="57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ssential </a:t>
            </a:r>
            <a:r>
              <a:rPr lang="en-US" dirty="0"/>
              <a:t>components of a hemodynamic monitoring </a:t>
            </a:r>
            <a:r>
              <a:rPr lang="en-US" dirty="0" smtClean="0"/>
              <a:t>system-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catheter</a:t>
            </a:r>
            <a:r>
              <a:rPr lang="en-US" dirty="0"/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transducer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fluid-filled</a:t>
            </a:r>
            <a:r>
              <a:rPr lang="en-US" dirty="0"/>
              <a:t> </a:t>
            </a:r>
            <a:r>
              <a:rPr lang="en-US" dirty="0" smtClean="0"/>
              <a:t>tubing </a:t>
            </a:r>
            <a:r>
              <a:rPr lang="en-US" dirty="0"/>
              <a:t>to connect the catheter to the transducer, </a:t>
            </a:r>
            <a:r>
              <a:rPr lang="en-US" dirty="0" smtClean="0"/>
              <a:t>and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physiologic </a:t>
            </a:r>
            <a:r>
              <a:rPr lang="en-US" dirty="0"/>
              <a:t>recorder to display, analyze, print, </a:t>
            </a:r>
            <a:r>
              <a:rPr lang="en-US" dirty="0" smtClean="0"/>
              <a:t>and store </a:t>
            </a:r>
            <a:r>
              <a:rPr lang="en-US" dirty="0"/>
              <a:t>the hemodynamic waveforms generated.</a:t>
            </a:r>
          </a:p>
        </p:txBody>
      </p:sp>
    </p:spTree>
    <p:extLst>
      <p:ext uri="{BB962C8B-B14F-4D97-AF65-F5344CB8AC3E}">
        <p14:creationId xmlns:p14="http://schemas.microsoft.com/office/powerpoint/2010/main" val="13683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Sources of errors and Artifact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Deterioration in Frequency </a:t>
            </a:r>
            <a:r>
              <a:rPr lang="en-US" sz="2800" dirty="0" smtClean="0"/>
              <a:t>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Catheter Whip </a:t>
            </a:r>
            <a:r>
              <a:rPr lang="en-US" sz="2800" dirty="0" smtClean="0"/>
              <a:t>Artifact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End Pressure </a:t>
            </a:r>
            <a:r>
              <a:rPr lang="en-US" sz="2800" dirty="0" smtClean="0"/>
              <a:t>Artifact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Catheter Impact </a:t>
            </a:r>
            <a:r>
              <a:rPr lang="en-US" sz="2800" dirty="0" smtClean="0"/>
              <a:t>Artifact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Systolic Pressure Amplification </a:t>
            </a:r>
            <a:r>
              <a:rPr lang="en-US" sz="2800" dirty="0" smtClean="0"/>
              <a:t>the Periphery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Errors in Zero Level , </a:t>
            </a:r>
            <a:r>
              <a:rPr lang="en-US" sz="2800" dirty="0" smtClean="0"/>
              <a:t>Balancing, or </a:t>
            </a:r>
            <a:r>
              <a:rPr lang="en-US" sz="2800" dirty="0"/>
              <a:t>Calibration</a:t>
            </a:r>
          </a:p>
        </p:txBody>
      </p:sp>
    </p:spTree>
    <p:extLst>
      <p:ext uri="{BB962C8B-B14F-4D97-AF65-F5344CB8AC3E}">
        <p14:creationId xmlns:p14="http://schemas.microsoft.com/office/powerpoint/2010/main" val="3307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</a:rPr>
              <a:t>Deterioration in Frequency Response-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</a:t>
            </a:r>
            <a:r>
              <a:rPr lang="en-US" dirty="0"/>
              <a:t>the </a:t>
            </a:r>
            <a:r>
              <a:rPr lang="en-US" dirty="0" smtClean="0"/>
              <a:t>smallest air </a:t>
            </a:r>
            <a:r>
              <a:rPr lang="en-US" dirty="0"/>
              <a:t>bubbles have a drastic effect on pressure </a:t>
            </a:r>
            <a:r>
              <a:rPr lang="en-US" dirty="0" smtClean="0"/>
              <a:t>measurement because </a:t>
            </a:r>
            <a:r>
              <a:rPr lang="en-US" dirty="0"/>
              <a:t>they cause excessive damping and lower the </a:t>
            </a:r>
            <a:r>
              <a:rPr lang="en-US" dirty="0" smtClean="0"/>
              <a:t>natural frequency </a:t>
            </a:r>
            <a:r>
              <a:rPr lang="en-US" dirty="0"/>
              <a:t>(by serving as an added compliance)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When </a:t>
            </a:r>
            <a:r>
              <a:rPr lang="en-US" dirty="0" smtClean="0"/>
              <a:t>the natural </a:t>
            </a:r>
            <a:r>
              <a:rPr lang="en-US" dirty="0"/>
              <a:t>frequency of the pressure measurement system falls,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high-frequency components of the pressure waveform may set the system in oscillation, producing the ventricular pressure overshoot commonly seen in early systole and diastole </a:t>
            </a:r>
          </a:p>
          <a:p>
            <a:r>
              <a:rPr lang="en-US" dirty="0"/>
              <a:t>Flushing out the catheter, manifold, and transducer dispels these small air bubbles and restores the frequency response of the pressure measurement system</a:t>
            </a:r>
          </a:p>
        </p:txBody>
      </p:sp>
    </p:spTree>
    <p:extLst>
      <p:ext uri="{BB962C8B-B14F-4D97-AF65-F5344CB8AC3E}">
        <p14:creationId xmlns:p14="http://schemas.microsoft.com/office/powerpoint/2010/main" val="23595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38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948" y="4341674"/>
            <a:ext cx="8214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The </a:t>
            </a:r>
            <a:r>
              <a:rPr lang="pt-BR" b="1" dirty="0" smtClean="0"/>
              <a:t>micromanometer</a:t>
            </a:r>
            <a:r>
              <a:rPr lang="pt-BR" dirty="0" smtClean="0"/>
              <a:t> tracing is </a:t>
            </a:r>
            <a:r>
              <a:rPr lang="pt-BR" b="1" dirty="0" smtClean="0"/>
              <a:t>labeled </a:t>
            </a:r>
            <a:r>
              <a:rPr lang="pt-BR" b="1" dirty="0"/>
              <a:t>A</a:t>
            </a:r>
            <a:r>
              <a:rPr lang="pt-BR" dirty="0"/>
              <a:t>, </a:t>
            </a:r>
            <a:r>
              <a:rPr lang="pt-BR" dirty="0" smtClean="0"/>
              <a:t>and the </a:t>
            </a:r>
            <a:r>
              <a:rPr lang="pt-BR" b="1" dirty="0" smtClean="0"/>
              <a:t>fluid </a:t>
            </a:r>
            <a:r>
              <a:rPr lang="pt-BR" b="1" dirty="0"/>
              <a:t>-</a:t>
            </a:r>
            <a:r>
              <a:rPr lang="pt-BR" b="1" dirty="0" smtClean="0"/>
              <a:t>filled </a:t>
            </a:r>
            <a:r>
              <a:rPr lang="pt-BR" b="1" dirty="0"/>
              <a:t>catheter </a:t>
            </a:r>
            <a:r>
              <a:rPr lang="pt-BR" b="1" dirty="0" smtClean="0"/>
              <a:t>tracing</a:t>
            </a:r>
            <a:r>
              <a:rPr lang="pt-BR" dirty="0" smtClean="0"/>
              <a:t> is </a:t>
            </a:r>
            <a:r>
              <a:rPr lang="pt-BR" b="1" dirty="0" smtClean="0"/>
              <a:t>labeled </a:t>
            </a:r>
            <a:r>
              <a:rPr lang="pt-BR" b="1" dirty="0"/>
              <a:t>B</a:t>
            </a:r>
            <a:r>
              <a:rPr lang="pt-BR" dirty="0"/>
              <a:t>. </a:t>
            </a:r>
            <a:r>
              <a:rPr lang="pt-BR" dirty="0" smtClean="0"/>
              <a:t>Note both the early diastolic and the early ejection phase overshoots </a:t>
            </a:r>
            <a:r>
              <a:rPr lang="pt-BR" dirty="0"/>
              <a:t>reco rded </a:t>
            </a:r>
            <a:r>
              <a:rPr lang="pt-BR" dirty="0" smtClean="0"/>
              <a:t>with the fluid </a:t>
            </a:r>
            <a:r>
              <a:rPr lang="pt-BR" dirty="0"/>
              <a:t>-</a:t>
            </a:r>
            <a:r>
              <a:rPr lang="pt-BR" dirty="0" smtClean="0"/>
              <a:t>filled catheter</a:t>
            </a:r>
            <a:r>
              <a:rPr lang="pt-BR" dirty="0"/>
              <a:t>, </a:t>
            </a:r>
            <a:r>
              <a:rPr lang="pt-BR" dirty="0" smtClean="0"/>
              <a:t>indicating </a:t>
            </a:r>
            <a:r>
              <a:rPr lang="pt-BR" dirty="0"/>
              <a:t>a </a:t>
            </a:r>
            <a:r>
              <a:rPr lang="pt-BR" dirty="0" smtClean="0"/>
              <a:t>poor frequency response</a:t>
            </a:r>
            <a:r>
              <a:rPr lang="pt-BR" dirty="0"/>
              <a:t>, </a:t>
            </a:r>
            <a:r>
              <a:rPr lang="pt-BR" dirty="0" smtClean="0"/>
              <a:t>especially in the graph on the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</a:rPr>
              <a:t>Catheter </a:t>
            </a:r>
            <a:r>
              <a:rPr lang="en-US" sz="3200" dirty="0">
                <a:solidFill>
                  <a:srgbClr val="00B0F0"/>
                </a:solidFill>
              </a:rPr>
              <a:t>Whip </a:t>
            </a:r>
            <a:r>
              <a:rPr lang="en-US" sz="3200" dirty="0" smtClean="0">
                <a:solidFill>
                  <a:srgbClr val="00B0F0"/>
                </a:solidFill>
              </a:rPr>
              <a:t>Artifact-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Motion </a:t>
            </a:r>
            <a:r>
              <a:rPr lang="en-US" sz="2800" dirty="0"/>
              <a:t>of the tip of the catheter within the heart and </a:t>
            </a:r>
            <a:r>
              <a:rPr lang="en-US" sz="2800" dirty="0" smtClean="0"/>
              <a:t>great vessels </a:t>
            </a:r>
            <a:r>
              <a:rPr lang="en-US" sz="2800" dirty="0"/>
              <a:t>accelerates the fluid contained within the catheter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may produce </a:t>
            </a:r>
            <a:r>
              <a:rPr lang="en-US" sz="2800" dirty="0" smtClean="0"/>
              <a:t>superimposed </a:t>
            </a:r>
            <a:r>
              <a:rPr lang="en-US" sz="2800" dirty="0"/>
              <a:t>waves of ± 10 mmHg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common in tracings from the pulmonary arteries and are </a:t>
            </a:r>
            <a:r>
              <a:rPr lang="en-US" sz="2800" dirty="0" smtClean="0"/>
              <a:t>difficult to </a:t>
            </a:r>
            <a:r>
              <a:rPr lang="en-US" sz="2800" dirty="0"/>
              <a:t>avoid.</a:t>
            </a:r>
          </a:p>
        </p:txBody>
      </p:sp>
    </p:spTree>
    <p:extLst>
      <p:ext uri="{BB962C8B-B14F-4D97-AF65-F5344CB8AC3E}">
        <p14:creationId xmlns:p14="http://schemas.microsoft.com/office/powerpoint/2010/main" val="40443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</a:rPr>
              <a:t>End </a:t>
            </a:r>
            <a:r>
              <a:rPr lang="en-US" sz="3200" dirty="0">
                <a:solidFill>
                  <a:srgbClr val="00B0F0"/>
                </a:solidFill>
              </a:rPr>
              <a:t>Pressure Artifact-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Flowing </a:t>
            </a:r>
            <a:r>
              <a:rPr lang="en-US" dirty="0"/>
              <a:t>blood has a kinetic energy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this flow suddenly comes to a halt, the kinetic energy </a:t>
            </a:r>
            <a:r>
              <a:rPr lang="en-US" dirty="0" smtClean="0"/>
              <a:t>is converted </a:t>
            </a:r>
            <a:r>
              <a:rPr lang="en-US" dirty="0"/>
              <a:t>in part into pressure . </a:t>
            </a:r>
            <a:endParaRPr lang="en-US" dirty="0" smtClean="0"/>
          </a:p>
          <a:p>
            <a:r>
              <a:rPr lang="en-US" dirty="0" smtClean="0"/>
              <a:t>End-hole catheter pointing </a:t>
            </a:r>
            <a:r>
              <a:rPr lang="en-US" dirty="0"/>
              <a:t>upstream </a:t>
            </a:r>
            <a:r>
              <a:rPr lang="en-US" dirty="0" smtClean="0"/>
              <a:t>records </a:t>
            </a:r>
            <a:r>
              <a:rPr lang="en-US" dirty="0"/>
              <a:t>a pressure that is </a:t>
            </a:r>
            <a:r>
              <a:rPr lang="en-US" dirty="0" err="1" smtClean="0"/>
              <a:t>artifactually</a:t>
            </a:r>
            <a:r>
              <a:rPr lang="en-US" dirty="0" smtClean="0"/>
              <a:t> elevated </a:t>
            </a:r>
            <a:r>
              <a:rPr lang="en-US" dirty="0"/>
              <a:t>by the converted kinetic energy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added </a:t>
            </a:r>
            <a:r>
              <a:rPr lang="en-US" dirty="0" smtClean="0"/>
              <a:t>pressure may </a:t>
            </a:r>
            <a:r>
              <a:rPr lang="en-US" dirty="0"/>
              <a:t>range from 2 to 10 mmHg.</a:t>
            </a:r>
          </a:p>
        </p:txBody>
      </p:sp>
    </p:spTree>
    <p:extLst>
      <p:ext uri="{BB962C8B-B14F-4D97-AF65-F5344CB8AC3E}">
        <p14:creationId xmlns:p14="http://schemas.microsoft.com/office/powerpoint/2010/main" val="3005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</a:rPr>
              <a:t>Catheter </a:t>
            </a:r>
            <a:r>
              <a:rPr lang="en-US" sz="3200" dirty="0">
                <a:solidFill>
                  <a:srgbClr val="00B0F0"/>
                </a:solidFill>
              </a:rPr>
              <a:t>Impact </a:t>
            </a:r>
            <a:r>
              <a:rPr lang="en-US" sz="3200" dirty="0" smtClean="0">
                <a:solidFill>
                  <a:srgbClr val="00B0F0"/>
                </a:solidFill>
              </a:rPr>
              <a:t>Artifact-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When </a:t>
            </a:r>
            <a:r>
              <a:rPr lang="en-US" sz="2800" dirty="0"/>
              <a:t>a fluid-filled catheter is hit (e.g. , </a:t>
            </a:r>
            <a:r>
              <a:rPr lang="en-US" sz="2800" dirty="0" smtClean="0"/>
              <a:t>by valves </a:t>
            </a:r>
            <a:r>
              <a:rPr lang="en-US" sz="2800" dirty="0"/>
              <a:t>in the act of opening or closing or by the walls of </a:t>
            </a:r>
            <a:r>
              <a:rPr lang="en-US" sz="2800" dirty="0" smtClean="0"/>
              <a:t>the ventricular </a:t>
            </a:r>
            <a:r>
              <a:rPr lang="en-US" sz="2800" dirty="0"/>
              <a:t>chambers) , a pressure transient is created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common </a:t>
            </a:r>
            <a:r>
              <a:rPr lang="en-US" sz="2800" dirty="0"/>
              <a:t>with pigtail </a:t>
            </a:r>
            <a:r>
              <a:rPr lang="en-US" sz="2800" dirty="0" smtClean="0"/>
              <a:t>catheters in </a:t>
            </a:r>
            <a:r>
              <a:rPr lang="en-US" sz="2800" dirty="0"/>
              <a:t>the left ventricular </a:t>
            </a:r>
            <a:r>
              <a:rPr lang="en-US" sz="2800" dirty="0" smtClean="0"/>
              <a:t>chamber- </a:t>
            </a:r>
            <a:r>
              <a:rPr lang="en-US" sz="2800" dirty="0"/>
              <a:t>the terminal </a:t>
            </a:r>
            <a:r>
              <a:rPr lang="en-US" sz="2800" dirty="0" smtClean="0"/>
              <a:t>pigtail may </a:t>
            </a:r>
            <a:r>
              <a:rPr lang="en-US" sz="2800" dirty="0"/>
              <a:t>be hit by the mitral valve leaflets as they open in </a:t>
            </a:r>
            <a:r>
              <a:rPr lang="en-US" sz="2800" dirty="0" smtClean="0"/>
              <a:t>early diastole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8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B0F0"/>
                </a:solidFill>
              </a:rPr>
              <a:t>Systolic Pressure Amplification the </a:t>
            </a:r>
            <a:r>
              <a:rPr lang="en-US" sz="3200" dirty="0" smtClean="0">
                <a:solidFill>
                  <a:srgbClr val="00B0F0"/>
                </a:solidFill>
              </a:rPr>
              <a:t>Periphery-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peripheral arterial systolic pressure </a:t>
            </a:r>
            <a:r>
              <a:rPr lang="en-US" dirty="0" smtClean="0"/>
              <a:t>may appear </a:t>
            </a:r>
            <a:r>
              <a:rPr lang="en-US" dirty="0"/>
              <a:t>to be 20 mmHg higher than the left ventricular </a:t>
            </a:r>
            <a:r>
              <a:rPr lang="en-US" dirty="0" smtClean="0"/>
              <a:t>systolic pressure.</a:t>
            </a:r>
          </a:p>
          <a:p>
            <a:pPr algn="just"/>
            <a:r>
              <a:rPr lang="en-US" dirty="0" smtClean="0"/>
              <a:t>More  marked in Radial artery</a:t>
            </a:r>
          </a:p>
        </p:txBody>
      </p:sp>
    </p:spTree>
    <p:extLst>
      <p:ext uri="{BB962C8B-B14F-4D97-AF65-F5344CB8AC3E}">
        <p14:creationId xmlns:p14="http://schemas.microsoft.com/office/powerpoint/2010/main" val="31193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Reason-the change in waveform of arterial pressure as it travels away from the heart is largely a consequence of reflected waves. </a:t>
            </a:r>
          </a:p>
          <a:p>
            <a:r>
              <a:rPr lang="en-US" dirty="0"/>
              <a:t>These waves, presumably reflected from the aortic bifurcation, arterial branch points , and small peripheral vessels , reinforce the peak and trough of the </a:t>
            </a:r>
            <a:r>
              <a:rPr lang="en-US" dirty="0" err="1"/>
              <a:t>antegrade</a:t>
            </a:r>
            <a:r>
              <a:rPr lang="en-US" dirty="0"/>
              <a:t> pressure waveform, causing amplification of the peak systolic and pulse pressures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26" y="315683"/>
            <a:ext cx="8060148" cy="616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Proper equipment's for high quality catheterization recordings</a:t>
            </a:r>
          </a:p>
          <a:p>
            <a:r>
              <a:rPr lang="en-US" sz="2800" dirty="0" smtClean="0"/>
              <a:t>Coronary angiography: smallest bore catheters, 5F &amp; even 4F</a:t>
            </a:r>
          </a:p>
          <a:p>
            <a:r>
              <a:rPr lang="en-US" sz="2800" dirty="0" smtClean="0"/>
              <a:t>Complex hemodynamic catheterization is optimally performed with large-bore catheters that yield high quality hemodynamic data. To obtain proper hemodynamic tracings,</a:t>
            </a:r>
            <a:r>
              <a:rPr lang="en-US" sz="2800" b="1" dirty="0" smtClean="0"/>
              <a:t> 6F or 7F </a:t>
            </a:r>
            <a:r>
              <a:rPr lang="en-US" sz="2800" dirty="0" smtClean="0"/>
              <a:t>catheters may be required.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39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amplification </a:t>
            </a:r>
            <a:r>
              <a:rPr lang="en-US" b="1" dirty="0"/>
              <a:t>in the periphery </a:t>
            </a:r>
            <a:r>
              <a:rPr lang="en-US" dirty="0"/>
              <a:t>is particularly </a:t>
            </a:r>
            <a:r>
              <a:rPr lang="en-US" b="1" dirty="0"/>
              <a:t>marked</a:t>
            </a:r>
            <a:r>
              <a:rPr lang="en-US" dirty="0"/>
              <a:t> </a:t>
            </a:r>
            <a:r>
              <a:rPr lang="en-US" b="1" dirty="0"/>
              <a:t>in </a:t>
            </a:r>
            <a:r>
              <a:rPr lang="en-US" b="1" dirty="0" smtClean="0"/>
              <a:t>the radial artery</a:t>
            </a:r>
            <a:r>
              <a:rPr lang="en-US" dirty="0" smtClean="0"/>
              <a:t> </a:t>
            </a:r>
            <a:r>
              <a:rPr lang="en-US" dirty="0"/>
              <a:t>, especially if </a:t>
            </a:r>
            <a:r>
              <a:rPr lang="en-US" dirty="0" smtClean="0"/>
              <a:t>there is </a:t>
            </a:r>
            <a:r>
              <a:rPr lang="en-US" dirty="0"/>
              <a:t>also </a:t>
            </a:r>
            <a:r>
              <a:rPr lang="en-US" b="1" dirty="0"/>
              <a:t>some</a:t>
            </a:r>
            <a:r>
              <a:rPr lang="en-US" dirty="0"/>
              <a:t> </a:t>
            </a:r>
            <a:r>
              <a:rPr lang="en-US" b="1" dirty="0"/>
              <a:t>end pressure artifact</a:t>
            </a:r>
            <a:r>
              <a:rPr lang="en-US" dirty="0"/>
              <a:t>, and may mask and </a:t>
            </a:r>
            <a:r>
              <a:rPr lang="en-US" dirty="0" smtClean="0"/>
              <a:t>distort pressure </a:t>
            </a:r>
            <a:r>
              <a:rPr lang="en-US" dirty="0"/>
              <a:t>gradients across the aortic valve or left </a:t>
            </a:r>
            <a:r>
              <a:rPr lang="en-US" dirty="0" smtClean="0"/>
              <a:t>ventricular outflow </a:t>
            </a:r>
            <a:r>
              <a:rPr lang="en-US" dirty="0"/>
              <a:t>tract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Use of a double-lumen catheter (e.g. , double lumen pigtail) allows measurement of left ventricular and central aortic pressures simultaneously, thus avoiding this problem.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755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Another </a:t>
            </a:r>
            <a:r>
              <a:rPr lang="en-US" dirty="0"/>
              <a:t>method is the </a:t>
            </a:r>
            <a:r>
              <a:rPr lang="en-US" dirty="0" err="1"/>
              <a:t>transseptal</a:t>
            </a:r>
            <a:r>
              <a:rPr lang="en-US" dirty="0"/>
              <a:t> technique </a:t>
            </a:r>
            <a:r>
              <a:rPr lang="en-US" dirty="0" smtClean="0"/>
              <a:t>with a </a:t>
            </a:r>
            <a:r>
              <a:rPr lang="en-US" dirty="0"/>
              <a:t>second catheter in the central aorta </a:t>
            </a:r>
            <a:endParaRPr lang="en-US" dirty="0" smtClean="0"/>
          </a:p>
          <a:p>
            <a:r>
              <a:rPr lang="en-US" dirty="0"/>
              <a:t>third method is to use another pigtail catheter inserted from the contralateral femoral artery. </a:t>
            </a:r>
          </a:p>
          <a:p>
            <a:r>
              <a:rPr lang="en-US" dirty="0"/>
              <a:t>Finally, special attention to performing careful pullback tracings may also help the operator to avoid this particular error.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4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B0F0"/>
                </a:solidFill>
              </a:rPr>
              <a:t>Errors in Zero Level , Balancing, or </a:t>
            </a:r>
            <a:r>
              <a:rPr lang="en-US" sz="3200" dirty="0" smtClean="0">
                <a:solidFill>
                  <a:srgbClr val="00B0F0"/>
                </a:solidFill>
              </a:rPr>
              <a:t>Calibration-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All </a:t>
            </a:r>
            <a:r>
              <a:rPr lang="en-US" sz="2800" dirty="0"/>
              <a:t>manometers must be zeroed at the same </a:t>
            </a:r>
            <a:r>
              <a:rPr lang="en-US" sz="2800" dirty="0" smtClean="0"/>
              <a:t>point,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zero-reference point should </a:t>
            </a:r>
            <a:r>
              <a:rPr lang="en-US" sz="2800" dirty="0" smtClean="0"/>
              <a:t>be </a:t>
            </a:r>
            <a:r>
              <a:rPr lang="en-US" sz="2800" dirty="0"/>
              <a:t>changed </a:t>
            </a:r>
            <a:r>
              <a:rPr lang="en-US" sz="2800" dirty="0" smtClean="0"/>
              <a:t>if the </a:t>
            </a:r>
            <a:r>
              <a:rPr lang="en-US" sz="2800" dirty="0"/>
              <a:t>patient's position is changed during the course of the </a:t>
            </a:r>
            <a:r>
              <a:rPr lang="en-US" sz="2800" dirty="0" smtClean="0"/>
              <a:t>study (e.g</a:t>
            </a:r>
            <a:r>
              <a:rPr lang="en-US" sz="2800" dirty="0"/>
              <a:t>. , if pillows are placed to </a:t>
            </a:r>
            <a:r>
              <a:rPr lang="en-US" sz="2800" dirty="0" smtClean="0"/>
              <a:t>prop </a:t>
            </a:r>
            <a:r>
              <a:rPr lang="en-US" sz="2800" dirty="0"/>
              <a:t>up the patient) 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Transducers requiring </a:t>
            </a:r>
            <a:r>
              <a:rPr lang="en-US" sz="2800" dirty="0"/>
              <a:t>calibration should be calibrated before each period </a:t>
            </a:r>
            <a:r>
              <a:rPr lang="en-US" sz="2800" dirty="0" smtClean="0"/>
              <a:t>of use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9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possible, all transducers should </a:t>
            </a:r>
            <a:r>
              <a:rPr lang="en-US" dirty="0" smtClean="0"/>
              <a:t>be exposed </a:t>
            </a:r>
            <a:r>
              <a:rPr lang="en-US" dirty="0"/>
              <a:t>to the calibrating system simultaneously to avoid </a:t>
            </a:r>
            <a:r>
              <a:rPr lang="en-US" dirty="0" smtClean="0"/>
              <a:t>false gradients </a:t>
            </a:r>
            <a:r>
              <a:rPr lang="en-US" dirty="0"/>
              <a:t>caused by unequal amplification of the same </a:t>
            </a:r>
            <a:r>
              <a:rPr lang="en-US" dirty="0" smtClean="0"/>
              <a:t>pressure signal.</a:t>
            </a:r>
          </a:p>
          <a:p>
            <a:r>
              <a:rPr lang="en-US" dirty="0"/>
              <a:t>If the unexpected gradient persists, </a:t>
            </a:r>
            <a:r>
              <a:rPr lang="en-US" dirty="0" smtClean="0"/>
              <a:t>catheter attachments </a:t>
            </a:r>
            <a:r>
              <a:rPr lang="en-US" dirty="0"/>
              <a:t>should be switched between the two </a:t>
            </a:r>
            <a:r>
              <a:rPr lang="en-US" dirty="0" smtClean="0"/>
              <a:t>involved manifolds</a:t>
            </a:r>
            <a:r>
              <a:rPr lang="en-US" dirty="0"/>
              <a:t>. An </a:t>
            </a:r>
            <a:r>
              <a:rPr lang="en-US" dirty="0" err="1"/>
              <a:t>artifactual</a:t>
            </a:r>
            <a:r>
              <a:rPr lang="en-US" dirty="0"/>
              <a:t> gradient reverses direction, whereas </a:t>
            </a:r>
            <a:r>
              <a:rPr lang="en-US" dirty="0" smtClean="0"/>
              <a:t>a true </a:t>
            </a:r>
            <a:r>
              <a:rPr lang="en-US" dirty="0"/>
              <a:t>gradient persists after this maneuver.</a:t>
            </a:r>
          </a:p>
        </p:txBody>
      </p:sp>
    </p:spTree>
    <p:extLst>
      <p:ext uri="{BB962C8B-B14F-4D97-AF65-F5344CB8AC3E}">
        <p14:creationId xmlns:p14="http://schemas.microsoft.com/office/powerpoint/2010/main" val="10332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Pressure tracing in various diseases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Noninvasive estimations are inconsistent &amp; pulmonary hypertension out of proportion to the apparent severity of mitral valve disease</a:t>
            </a:r>
          </a:p>
          <a:p>
            <a:r>
              <a:rPr lang="en-US" dirty="0" smtClean="0"/>
              <a:t>Simultaneous PAWP and left ventricular pressure overestimates pressure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69436"/>
            <a:ext cx="8229600" cy="438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8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14857" y="1643546"/>
            <a:ext cx="5514286" cy="443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7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94237" y="762000"/>
            <a:ext cx="7555527" cy="5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111" y="296954"/>
            <a:ext cx="8275776" cy="626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0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Variety of catheters used-</a:t>
            </a:r>
          </a:p>
          <a:p>
            <a:r>
              <a:rPr lang="en-US" sz="2400" b="1" dirty="0"/>
              <a:t>The optimal catheter</a:t>
            </a:r>
            <a:r>
              <a:rPr lang="en-US" sz="2400" dirty="0"/>
              <a:t> </a:t>
            </a:r>
            <a:r>
              <a:rPr lang="en-US" sz="2400" dirty="0" smtClean="0"/>
              <a:t>for hemodynamic </a:t>
            </a:r>
            <a:r>
              <a:rPr lang="en-US" sz="2400" dirty="0"/>
              <a:t>measurements is stiff and has a relatively large lumen opening </a:t>
            </a:r>
            <a:r>
              <a:rPr lang="en-US" sz="2400" dirty="0" smtClean="0"/>
              <a:t>to an </a:t>
            </a:r>
            <a:r>
              <a:rPr lang="en-US" sz="2400" dirty="0"/>
              <a:t>end hole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E</a:t>
            </a:r>
            <a:r>
              <a:rPr lang="en-US" sz="2400" b="1" dirty="0" smtClean="0"/>
              <a:t>nd-hole catheter</a:t>
            </a:r>
            <a:r>
              <a:rPr lang="en-US" sz="2400" dirty="0" smtClean="0"/>
              <a:t> -sampling </a:t>
            </a:r>
            <a:r>
              <a:rPr lang="en-US" sz="2400" dirty="0"/>
              <a:t>pressures </a:t>
            </a:r>
            <a:r>
              <a:rPr lang="en-US" sz="2400" dirty="0" smtClean="0"/>
              <a:t>within small chambers Disadvantage-it may </a:t>
            </a:r>
            <a:r>
              <a:rPr lang="en-US" sz="2400" dirty="0"/>
              <a:t>lead to damping or other artifact if the end hole comes into contact with the wall of </a:t>
            </a:r>
            <a:r>
              <a:rPr lang="en-US" sz="2400" dirty="0" smtClean="0"/>
              <a:t>the cardiac </a:t>
            </a:r>
            <a:r>
              <a:rPr lang="en-US" sz="2400" dirty="0"/>
              <a:t>chamber. </a:t>
            </a:r>
            <a:endParaRPr lang="en-US" sz="2400" dirty="0" smtClean="0"/>
          </a:p>
          <a:p>
            <a:r>
              <a:rPr lang="en-US" sz="2400" b="1" dirty="0" smtClean="0"/>
              <a:t>“pig-tail</a:t>
            </a:r>
            <a:r>
              <a:rPr lang="en-US" sz="2400" b="1" dirty="0"/>
              <a:t>” catheter</a:t>
            </a:r>
            <a:r>
              <a:rPr lang="en-US" sz="2400" dirty="0"/>
              <a:t> has multiple side holes and samples </a:t>
            </a:r>
            <a:r>
              <a:rPr lang="en-US" sz="2400" dirty="0" smtClean="0"/>
              <a:t>pressure at </a:t>
            </a:r>
            <a:r>
              <a:rPr lang="en-US" sz="2400" dirty="0"/>
              <a:t>each of these </a:t>
            </a:r>
            <a:r>
              <a:rPr lang="en-US" sz="2400" dirty="0" smtClean="0"/>
              <a:t>openings- adequate for sampling </a:t>
            </a:r>
            <a:r>
              <a:rPr lang="en-US" sz="2400" dirty="0"/>
              <a:t>pressure in a large, uniform chamber such </a:t>
            </a:r>
            <a:r>
              <a:rPr lang="en-US" sz="2400" dirty="0" smtClean="0"/>
              <a:t>as the </a:t>
            </a:r>
            <a:r>
              <a:rPr lang="en-US" sz="2400" dirty="0"/>
              <a:t>aorta or left </a:t>
            </a:r>
            <a:r>
              <a:rPr lang="en-US" sz="2400" dirty="0" smtClean="0"/>
              <a:t>ventricle</a:t>
            </a:r>
          </a:p>
          <a:p>
            <a:pPr marL="400050" lvl="1" indent="0">
              <a:buNone/>
            </a:pPr>
            <a:r>
              <a:rPr lang="en-US" sz="2400" dirty="0" smtClean="0"/>
              <a:t>Disadvantage-it doesn’t  </a:t>
            </a:r>
            <a:r>
              <a:rPr lang="en-US" sz="2400" dirty="0"/>
              <a:t>have the required resolution to discern pressure </a:t>
            </a:r>
            <a:r>
              <a:rPr lang="en-US" sz="2400" dirty="0" smtClean="0"/>
              <a:t>gradients within </a:t>
            </a:r>
            <a:r>
              <a:rPr lang="en-US" sz="2400" dirty="0"/>
              <a:t>the left ventricle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7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156" y="228600"/>
            <a:ext cx="8271687" cy="625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45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483" y="299210"/>
            <a:ext cx="8343034" cy="6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9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021" y="228600"/>
            <a:ext cx="8233957" cy="621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0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Discrepancy between the physical examination and the elements of the Doppler echocardiogram</a:t>
            </a:r>
          </a:p>
          <a:p>
            <a:r>
              <a:rPr lang="en-US" dirty="0" smtClean="0"/>
              <a:t>Optimal technique:  record simultaneously obtained left ventricular and ascending aortic pressures</a:t>
            </a:r>
          </a:p>
          <a:p>
            <a:r>
              <a:rPr lang="en-US" dirty="0" smtClean="0"/>
              <a:t>Mean gradient differences not the peak to peak gradient(peak left ventricular pressure doesn’t occur simultaneously with the peak aortic </a:t>
            </a:r>
            <a:r>
              <a:rPr lang="en-US" dirty="0" err="1" smtClean="0"/>
              <a:t>pressue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812" y="1600200"/>
            <a:ext cx="60003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0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Pullback traces with a single catheter from the left ventricle to the aorta can be helpful, but only if </a:t>
            </a:r>
            <a:r>
              <a:rPr lang="en-US" dirty="0" err="1" smtClean="0"/>
              <a:t>pt</a:t>
            </a:r>
            <a:r>
              <a:rPr lang="en-US" dirty="0" smtClean="0"/>
              <a:t> is in sinus rhythm with regular rate.</a:t>
            </a:r>
          </a:p>
          <a:p>
            <a:endParaRPr lang="en-US" dirty="0"/>
          </a:p>
          <a:p>
            <a:r>
              <a:rPr lang="en-US" dirty="0" err="1" smtClean="0"/>
              <a:t>Carabello</a:t>
            </a:r>
            <a:r>
              <a:rPr lang="en-US" dirty="0" smtClean="0"/>
              <a:t> sign: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Critical AS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Catheter across the valve itself will cause further outflow obstruction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 sign occurs in valve areas 0.6cm2 or less &amp; when 7F or 8F catheters are used to cross the valve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3451" y="1444184"/>
            <a:ext cx="8137096" cy="46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9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414" y="838200"/>
            <a:ext cx="7235172" cy="552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853"/>
            <a:ext cx="8649393" cy="440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1" y="460254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Don’t use femoral arterial pressure: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Peripheral amplification of arterial wave decrease the gradient falsely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PAD- increase gradient falsely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9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3045</TotalTime>
  <Words>3730</Words>
  <Application>Microsoft Office PowerPoint</Application>
  <PresentationFormat>On-screen Show (4:3)</PresentationFormat>
  <Paragraphs>278</Paragraphs>
  <Slides>123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Office Theme</vt:lpstr>
      <vt:lpstr>PRESSURE MEASUREMENT  -Cardiac catheterisation</vt:lpstr>
      <vt:lpstr>Overview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MICROMANOMETERS-</vt:lpstr>
      <vt:lpstr>PowerPoint Presentation</vt:lpstr>
      <vt:lpstr>PowerPoint Presentation</vt:lpstr>
      <vt:lpstr>PowerPoint Presentation</vt:lpstr>
      <vt:lpstr>PowerPoint Presentation</vt:lpstr>
      <vt:lpstr>the more rigid the sensing membrane, the lower the sensitivity; the more flaccid the membrane, the higher the sensitivity</vt:lpstr>
      <vt:lpstr>PowerPoint Presentation</vt:lpstr>
      <vt:lpstr>PowerPoint Presentation</vt:lpstr>
      <vt:lpstr>PowerPoint Presentation</vt:lpstr>
      <vt:lpstr>PowerPoint Presentation</vt:lpstr>
      <vt:lpstr>Fluid filled catheter is attached by means of a manifold to a small-volume-displacement strain gauge type pressure transducer</vt:lpstr>
      <vt:lpstr> Pressure measurement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frequency response and sensitivity are related reciprocally, and one can be obtained only by sacrificing the other.</vt:lpstr>
      <vt:lpstr>PowerPoint Presentation</vt:lpstr>
      <vt:lpstr>PowerPoint Presentation</vt:lpstr>
      <vt:lpstr>PowerPoint Presentation</vt:lpstr>
      <vt:lpstr>PowerPoint Presentation</vt:lpstr>
      <vt:lpstr>Frequency response</vt:lpstr>
      <vt:lpstr>PowerPoint Presentation</vt:lpstr>
      <vt:lpstr> 1.Reflected waves </vt:lpstr>
      <vt:lpstr>PowerPoint Presentation</vt:lpstr>
      <vt:lpstr>PowerPoint Presentation</vt:lpstr>
      <vt:lpstr>PowerPoint Presentation</vt:lpstr>
      <vt:lpstr>2. Wedge pressure</vt:lpstr>
      <vt:lpstr>PowerPoint Presentation</vt:lpstr>
      <vt:lpstr>Cardiac cycle</vt:lpstr>
      <vt:lpstr>Hemodynamic Parameters Reference values</vt:lpstr>
      <vt:lpstr>Atrial Pressure</vt:lpstr>
      <vt:lpstr>PowerPoint Presentation</vt:lpstr>
      <vt:lpstr>PowerPoint Presentation</vt:lpstr>
      <vt:lpstr>PCWP</vt:lpstr>
      <vt:lpstr>PowerPoint Presentation</vt:lpstr>
      <vt:lpstr>PowerPoint Presentation</vt:lpstr>
      <vt:lpstr>PowerPoint Presentation</vt:lpstr>
      <vt:lpstr>Atrial pressure tracing in various diseases-</vt:lpstr>
      <vt:lpstr>PowerPoint Presentation</vt:lpstr>
      <vt:lpstr>Ventricular   Pressure</vt:lpstr>
      <vt:lpstr>PowerPoint Presentation</vt:lpstr>
      <vt:lpstr>LVEDP</vt:lpstr>
      <vt:lpstr>PowerPoint Presentation</vt:lpstr>
      <vt:lpstr>4</vt:lpstr>
      <vt:lpstr>PowerPoint Presentation</vt:lpstr>
      <vt:lpstr>PowerPoint Presentation</vt:lpstr>
      <vt:lpstr>Aortic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errors and Artifact</vt:lpstr>
      <vt:lpstr>Deterioration in Frequency Response-</vt:lpstr>
      <vt:lpstr>PowerPoint Presentation</vt:lpstr>
      <vt:lpstr>PowerPoint Presentation</vt:lpstr>
      <vt:lpstr>Catheter Whip Artifact-</vt:lpstr>
      <vt:lpstr>End Pressure Artifact- </vt:lpstr>
      <vt:lpstr>Catheter Impact Artifact-</vt:lpstr>
      <vt:lpstr>Systolic Pressure Amplification the Periphery-</vt:lpstr>
      <vt:lpstr>PowerPoint Presentation</vt:lpstr>
      <vt:lpstr>PowerPoint Presentation</vt:lpstr>
      <vt:lpstr>PowerPoint Presentation</vt:lpstr>
      <vt:lpstr>PowerPoint Presentation</vt:lpstr>
      <vt:lpstr>Errors in Zero Level , Balancing, or Calibration-</vt:lpstr>
      <vt:lpstr>PowerPoint Presentation</vt:lpstr>
      <vt:lpstr>Pressure tracing in various diseases </vt:lpstr>
      <vt:lpstr>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</vt:lpstr>
      <vt:lpstr>-</vt:lpstr>
      <vt:lpstr>PowerPoint Presentation</vt:lpstr>
      <vt:lpstr>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LVOT obstruction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</vt:lpstr>
      <vt:lpstr>PowerPoint Presentation</vt:lpstr>
      <vt:lpstr>PowerPoint Presentation</vt:lpstr>
      <vt:lpstr>PowerPoint Presentation</vt:lpstr>
      <vt:lpstr>Constrictive pericarditis vs Restrictive cardiomyopathy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chambers are represented by this simultaneous recording ? What diagnosis is suggested?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MEASUREMENT  by Cardiac catheterisation</dc:title>
  <dc:creator>Ravindra</dc:creator>
  <cp:lastModifiedBy>Ravindra</cp:lastModifiedBy>
  <cp:revision>249</cp:revision>
  <dcterms:created xsi:type="dcterms:W3CDTF">2020-02-12T07:12:28Z</dcterms:created>
  <dcterms:modified xsi:type="dcterms:W3CDTF">2020-07-01T19:01:38Z</dcterms:modified>
</cp:coreProperties>
</file>